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wdp" ContentType="image/vnd.ms-photo"/>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entation.xml" ContentType="application/vnd.openxmlformats-officedocument.presentationml.presentation.main+xml"/>
  <Override PartName="/ppt/notesSlides/notesSlide1.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Masters/slideMaster1.xml" ContentType="application/vnd.openxmlformats-officedocument.presentationml.slideMaster+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slideLayouts/slideLayout1.xml" ContentType="application/vnd.openxmlformats-officedocument.presentationml.slideLayout+xml"/>
  <Override PartName="/ppt/notesSlides/notesSlide5.xml" ContentType="application/vnd.openxmlformats-officedocument.presentationml.notesSlide+xml"/>
  <Override PartName="/ppt/slideLayouts/slideLayout2.xml" ContentType="application/vnd.openxmlformats-officedocument.presentationml.slideLayout+xml"/>
  <Override PartName="/ppt/notesSlides/notesSlide4.xml" ContentType="application/vnd.openxmlformats-officedocument.presentationml.notesSlide+xml"/>
  <Override PartName="/ppt/notesSlides/notesSlide3.xml" ContentType="application/vnd.openxmlformats-officedocument.presentationml.notesSlid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2.xml" ContentType="application/vnd.openxmlformats-officedocument.presentationml.notesSlid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theme/theme1.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2" r:id="rId1"/>
  </p:sldMasterIdLst>
  <p:notesMasterIdLst>
    <p:notesMasterId r:id="rId38"/>
  </p:notesMasterIdLst>
  <p:handoutMasterIdLst>
    <p:handoutMasterId r:id="rId39"/>
  </p:handoutMasterIdLst>
  <p:sldIdLst>
    <p:sldId id="256" r:id="rId2"/>
    <p:sldId id="424" r:id="rId3"/>
    <p:sldId id="710" r:id="rId4"/>
    <p:sldId id="711" r:id="rId5"/>
    <p:sldId id="712" r:id="rId6"/>
    <p:sldId id="713" r:id="rId7"/>
    <p:sldId id="270" r:id="rId8"/>
    <p:sldId id="714" r:id="rId9"/>
    <p:sldId id="715" r:id="rId10"/>
    <p:sldId id="716" r:id="rId11"/>
    <p:sldId id="717" r:id="rId12"/>
    <p:sldId id="718" r:id="rId13"/>
    <p:sldId id="271" r:id="rId14"/>
    <p:sldId id="719" r:id="rId15"/>
    <p:sldId id="720" r:id="rId16"/>
    <p:sldId id="721" r:id="rId17"/>
    <p:sldId id="741" r:id="rId18"/>
    <p:sldId id="722" r:id="rId19"/>
    <p:sldId id="723" r:id="rId20"/>
    <p:sldId id="724" r:id="rId21"/>
    <p:sldId id="725" r:id="rId22"/>
    <p:sldId id="739" r:id="rId23"/>
    <p:sldId id="740" r:id="rId24"/>
    <p:sldId id="726" r:id="rId25"/>
    <p:sldId id="727" r:id="rId26"/>
    <p:sldId id="728" r:id="rId27"/>
    <p:sldId id="729" r:id="rId28"/>
    <p:sldId id="730" r:id="rId29"/>
    <p:sldId id="731" r:id="rId30"/>
    <p:sldId id="732" r:id="rId31"/>
    <p:sldId id="734" r:id="rId32"/>
    <p:sldId id="735" r:id="rId33"/>
    <p:sldId id="736" r:id="rId34"/>
    <p:sldId id="737" r:id="rId35"/>
    <p:sldId id="738" r:id="rId36"/>
    <p:sldId id="709" r:id="rId37"/>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F2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641" autoAdjust="0"/>
    <p:restoredTop sz="83784" autoAdjust="0"/>
  </p:normalViewPr>
  <p:slideViewPr>
    <p:cSldViewPr>
      <p:cViewPr varScale="1">
        <p:scale>
          <a:sx n="90" d="100"/>
          <a:sy n="90" d="100"/>
        </p:scale>
        <p:origin x="1536"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customXml" Target="../customXml/item3.xml"/><Relationship Id="rId20" Type="http://schemas.openxmlformats.org/officeDocument/2006/relationships/slide" Target="slides/slide19.xml"/><Relationship Id="rId4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64820"/>
          </a:xfrm>
          <a:prstGeom prst="rect">
            <a:avLst/>
          </a:prstGeom>
        </p:spPr>
        <p:txBody>
          <a:bodyPr vert="horz" lIns="91440" tIns="45720" rIns="91440" bIns="45720" rtlCol="0"/>
          <a:lstStyle>
            <a:lvl1pPr algn="r">
              <a:defRPr sz="1200"/>
            </a:lvl1pPr>
          </a:lstStyle>
          <a:p>
            <a:fld id="{96DF0164-E028-4322-A149-8A6E5C9A3F5A}" type="datetimeFigureOut">
              <a:rPr lang="en-GB" smtClean="0"/>
              <a:t>20/02/2025</a:t>
            </a:fld>
            <a:endParaRPr lang="en-GB"/>
          </a:p>
        </p:txBody>
      </p:sp>
      <p:sp>
        <p:nvSpPr>
          <p:cNvPr id="4" name="Footer Placeholder 3"/>
          <p:cNvSpPr>
            <a:spLocks noGrp="1"/>
          </p:cNvSpPr>
          <p:nvPr>
            <p:ph type="ftr" sz="quarter" idx="2"/>
          </p:nvPr>
        </p:nvSpPr>
        <p:spPr>
          <a:xfrm>
            <a:off x="0" y="8829967"/>
            <a:ext cx="2971800" cy="46482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829967"/>
            <a:ext cx="2971800" cy="464820"/>
          </a:xfrm>
          <a:prstGeom prst="rect">
            <a:avLst/>
          </a:prstGeom>
        </p:spPr>
        <p:txBody>
          <a:bodyPr vert="horz" lIns="91440" tIns="45720" rIns="91440" bIns="45720" rtlCol="0" anchor="b"/>
          <a:lstStyle>
            <a:lvl1pPr algn="r">
              <a:defRPr sz="1200"/>
            </a:lvl1pPr>
          </a:lstStyle>
          <a:p>
            <a:fld id="{A202328A-1146-4DCD-8F2B-D15ADF109807}" type="slidenum">
              <a:rPr lang="en-GB" smtClean="0"/>
              <a:t>‹#›</a:t>
            </a:fld>
            <a:endParaRPr lang="en-GB"/>
          </a:p>
        </p:txBody>
      </p:sp>
    </p:spTree>
    <p:extLst>
      <p:ext uri="{BB962C8B-B14F-4D97-AF65-F5344CB8AC3E}">
        <p14:creationId xmlns:p14="http://schemas.microsoft.com/office/powerpoint/2010/main" val="2564673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vl1pPr>
          </a:lstStyle>
          <a:p>
            <a:fld id="{C1F472B0-E3A7-42CB-A901-7967602055CF}" type="datetimeFigureOut">
              <a:rPr lang="en-GB" smtClean="0"/>
              <a:t>20/02/2025</a:t>
            </a:fld>
            <a:endParaRPr lang="en-GB"/>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vl1pPr>
          </a:lstStyle>
          <a:p>
            <a:fld id="{0AA94E97-2A04-41D2-9813-7E6BE3842724}" type="slidenum">
              <a:rPr lang="en-GB" smtClean="0"/>
              <a:t>‹#›</a:t>
            </a:fld>
            <a:endParaRPr lang="en-GB"/>
          </a:p>
        </p:txBody>
      </p:sp>
    </p:spTree>
    <p:extLst>
      <p:ext uri="{BB962C8B-B14F-4D97-AF65-F5344CB8AC3E}">
        <p14:creationId xmlns:p14="http://schemas.microsoft.com/office/powerpoint/2010/main" val="2203428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0AA94E97-2A04-41D2-9813-7E6BE3842724}" type="slidenum">
              <a:rPr lang="en-GB" smtClean="0"/>
              <a:t>2</a:t>
            </a:fld>
            <a:endParaRPr lang="en-GB"/>
          </a:p>
        </p:txBody>
      </p:sp>
    </p:spTree>
    <p:extLst>
      <p:ext uri="{BB962C8B-B14F-4D97-AF65-F5344CB8AC3E}">
        <p14:creationId xmlns:p14="http://schemas.microsoft.com/office/powerpoint/2010/main" val="2968046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0AA94E97-2A04-41D2-9813-7E6BE3842724}" type="slidenum">
              <a:rPr lang="en-GB" smtClean="0"/>
              <a:t>21</a:t>
            </a:fld>
            <a:endParaRPr lang="en-GB"/>
          </a:p>
        </p:txBody>
      </p:sp>
    </p:spTree>
    <p:extLst>
      <p:ext uri="{BB962C8B-B14F-4D97-AF65-F5344CB8AC3E}">
        <p14:creationId xmlns:p14="http://schemas.microsoft.com/office/powerpoint/2010/main" val="29004282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0AA94E97-2A04-41D2-9813-7E6BE3842724}" type="slidenum">
              <a:rPr lang="en-GB" smtClean="0"/>
              <a:t>22</a:t>
            </a:fld>
            <a:endParaRPr lang="en-GB"/>
          </a:p>
        </p:txBody>
      </p:sp>
    </p:spTree>
    <p:extLst>
      <p:ext uri="{BB962C8B-B14F-4D97-AF65-F5344CB8AC3E}">
        <p14:creationId xmlns:p14="http://schemas.microsoft.com/office/powerpoint/2010/main" val="618582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0AA94E97-2A04-41D2-9813-7E6BE3842724}" type="slidenum">
              <a:rPr lang="en-GB" smtClean="0"/>
              <a:t>23</a:t>
            </a:fld>
            <a:endParaRPr lang="en-GB"/>
          </a:p>
        </p:txBody>
      </p:sp>
    </p:spTree>
    <p:extLst>
      <p:ext uri="{BB962C8B-B14F-4D97-AF65-F5344CB8AC3E}">
        <p14:creationId xmlns:p14="http://schemas.microsoft.com/office/powerpoint/2010/main" val="27779349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0AA94E97-2A04-41D2-9813-7E6BE3842724}" type="slidenum">
              <a:rPr lang="en-GB" smtClean="0"/>
              <a:t>29</a:t>
            </a:fld>
            <a:endParaRPr lang="en-GB"/>
          </a:p>
        </p:txBody>
      </p:sp>
    </p:spTree>
    <p:extLst>
      <p:ext uri="{BB962C8B-B14F-4D97-AF65-F5344CB8AC3E}">
        <p14:creationId xmlns:p14="http://schemas.microsoft.com/office/powerpoint/2010/main" val="6030733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unnecessary for uniqueness.</a:t>
            </a:r>
            <a:endParaRPr lang="en-PK" dirty="0"/>
          </a:p>
        </p:txBody>
      </p:sp>
      <p:sp>
        <p:nvSpPr>
          <p:cNvPr id="4" name="Slide Number Placeholder 3"/>
          <p:cNvSpPr>
            <a:spLocks noGrp="1"/>
          </p:cNvSpPr>
          <p:nvPr>
            <p:ph type="sldNum" sz="quarter" idx="5"/>
          </p:nvPr>
        </p:nvSpPr>
        <p:spPr/>
        <p:txBody>
          <a:bodyPr/>
          <a:lstStyle/>
          <a:p>
            <a:fld id="{0AA94E97-2A04-41D2-9813-7E6BE3842724}" type="slidenum">
              <a:rPr lang="en-GB" smtClean="0"/>
              <a:t>31</a:t>
            </a:fld>
            <a:endParaRPr lang="en-GB"/>
          </a:p>
        </p:txBody>
      </p:sp>
    </p:spTree>
    <p:extLst>
      <p:ext uri="{BB962C8B-B14F-4D97-AF65-F5344CB8AC3E}">
        <p14:creationId xmlns:p14="http://schemas.microsoft.com/office/powerpoint/2010/main" val="547698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0AA94E97-2A04-41D2-9813-7E6BE3842724}" type="slidenum">
              <a:rPr lang="en-GB" smtClean="0"/>
              <a:t>3</a:t>
            </a:fld>
            <a:endParaRPr lang="en-GB"/>
          </a:p>
        </p:txBody>
      </p:sp>
    </p:spTree>
    <p:extLst>
      <p:ext uri="{BB962C8B-B14F-4D97-AF65-F5344CB8AC3E}">
        <p14:creationId xmlns:p14="http://schemas.microsoft.com/office/powerpoint/2010/main" val="49412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B514FFD-7F53-41BF-84F3-3B6C546A9409}" type="slidenum">
              <a:rPr lang="en-US" altLang="en-US" smtClean="0"/>
              <a:pPr>
                <a:spcBef>
                  <a:spcPct val="0"/>
                </a:spcBef>
              </a:pPr>
              <a:t>5</a:t>
            </a:fld>
            <a:endParaRPr lang="en-US" altLang="en-US"/>
          </a:p>
        </p:txBody>
      </p:sp>
      <p:sp>
        <p:nvSpPr>
          <p:cNvPr id="115714" name="Rectangle 2"/>
          <p:cNvSpPr>
            <a:spLocks noGrp="1" noRot="1" noChangeAspect="1" noChangeArrowheads="1" noTextEdit="1"/>
          </p:cNvSpPr>
          <p:nvPr>
            <p:ph type="sldImg"/>
          </p:nvPr>
        </p:nvSpPr>
        <p:spPr>
          <a:xfrm>
            <a:off x="1150938" y="692150"/>
            <a:ext cx="4556125" cy="3416300"/>
          </a:xfrm>
          <a:ln/>
        </p:spPr>
      </p:sp>
      <p:sp>
        <p:nvSpPr>
          <p:cNvPr id="115715" name="Rectangle 3"/>
          <p:cNvSpPr>
            <a:spLocks noGrp="1" noChangeArrowheads="1"/>
          </p:cNvSpPr>
          <p:nvPr>
            <p:ph type="body" idx="1"/>
          </p:nvPr>
        </p:nvSpPr>
        <p:spPr>
          <a:xfrm>
            <a:off x="914400" y="4341813"/>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1151761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B514FFD-7F53-41BF-84F3-3B6C546A9409}" type="slidenum">
              <a:rPr lang="en-US" altLang="en-US" smtClean="0"/>
              <a:pPr>
                <a:spcBef>
                  <a:spcPct val="0"/>
                </a:spcBef>
              </a:pPr>
              <a:t>7</a:t>
            </a:fld>
            <a:endParaRPr lang="en-US" altLang="en-US"/>
          </a:p>
        </p:txBody>
      </p:sp>
      <p:sp>
        <p:nvSpPr>
          <p:cNvPr id="115714" name="Rectangle 2"/>
          <p:cNvSpPr>
            <a:spLocks noGrp="1" noRot="1" noChangeAspect="1" noChangeArrowheads="1" noTextEdit="1"/>
          </p:cNvSpPr>
          <p:nvPr>
            <p:ph type="sldImg"/>
          </p:nvPr>
        </p:nvSpPr>
        <p:spPr>
          <a:xfrm>
            <a:off x="1150938" y="692150"/>
            <a:ext cx="4556125" cy="3416300"/>
          </a:xfrm>
          <a:ln/>
        </p:spPr>
      </p:sp>
      <p:sp>
        <p:nvSpPr>
          <p:cNvPr id="115715" name="Rectangle 3"/>
          <p:cNvSpPr>
            <a:spLocks noGrp="1" noChangeArrowheads="1"/>
          </p:cNvSpPr>
          <p:nvPr>
            <p:ph type="body" idx="1"/>
          </p:nvPr>
        </p:nvSpPr>
        <p:spPr>
          <a:xfrm>
            <a:off x="914400" y="4341813"/>
            <a:ext cx="50276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680389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p:cNvSpPr>
            <a:spLocks noGrp="1" noRot="1" noChangeAspect="1" noChangeArrowheads="1" noTextEdit="1"/>
          </p:cNvSpPr>
          <p:nvPr>
            <p:ph type="sldImg"/>
          </p:nvPr>
        </p:nvSpPr>
        <p:spPr>
          <a:ln/>
        </p:spPr>
      </p:sp>
      <p:sp>
        <p:nvSpPr>
          <p:cNvPr id="31746"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ControllingDepartment means Project entity will be linked with Department with some relationship. This column will act as FK in Implementation</a:t>
            </a:r>
          </a:p>
          <a:p>
            <a:r>
              <a:rPr lang="en-US" altLang="en-US"/>
              <a:t>Project StartDate and EndDate, Total Budget are also required columns</a:t>
            </a:r>
          </a:p>
        </p:txBody>
      </p:sp>
      <p:sp>
        <p:nvSpPr>
          <p:cNvPr id="31747"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ahoma" panose="020B0604030504040204" pitchFamily="34" charset="0"/>
                <a:cs typeface="Arial" panose="020B0604020202020204" pitchFamily="34" charset="0"/>
              </a:defRPr>
            </a:lvl1pPr>
            <a:lvl2pPr marL="742950" indent="-285750" defTabSz="911225">
              <a:defRPr sz="2400">
                <a:solidFill>
                  <a:schemeClr val="tx1"/>
                </a:solidFill>
                <a:latin typeface="Tahoma" panose="020B0604030504040204" pitchFamily="34" charset="0"/>
                <a:cs typeface="Arial" panose="020B0604020202020204" pitchFamily="34" charset="0"/>
              </a:defRPr>
            </a:lvl2pPr>
            <a:lvl3pPr marL="1143000" indent="-228600" defTabSz="911225">
              <a:defRPr sz="2400">
                <a:solidFill>
                  <a:schemeClr val="tx1"/>
                </a:solidFill>
                <a:latin typeface="Tahoma" panose="020B0604030504040204" pitchFamily="34" charset="0"/>
                <a:cs typeface="Arial" panose="020B0604020202020204" pitchFamily="34" charset="0"/>
              </a:defRPr>
            </a:lvl3pPr>
            <a:lvl4pPr marL="1600200" indent="-228600" defTabSz="911225">
              <a:defRPr sz="2400">
                <a:solidFill>
                  <a:schemeClr val="tx1"/>
                </a:solidFill>
                <a:latin typeface="Tahoma" panose="020B0604030504040204" pitchFamily="34" charset="0"/>
                <a:cs typeface="Arial" panose="020B0604020202020204" pitchFamily="34" charset="0"/>
              </a:defRPr>
            </a:lvl4pPr>
            <a:lvl5pPr marL="2057400" indent="-228600" defTabSz="911225">
              <a:defRPr sz="2400">
                <a:solidFill>
                  <a:schemeClr val="tx1"/>
                </a:solidFill>
                <a:latin typeface="Tahoma" panose="020B0604030504040204" pitchFamily="34" charset="0"/>
                <a:cs typeface="Arial" panose="020B0604020202020204" pitchFamily="34" charset="0"/>
              </a:defRPr>
            </a:lvl5pPr>
            <a:lvl6pPr marL="2514600" indent="-228600" defTabSz="911225"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defTabSz="911225"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defTabSz="911225"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defTabSz="911225"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fld id="{AA5F00F8-F64C-4924-B094-4A9E889B1511}" type="slidenum">
              <a:rPr lang="en-US" altLang="en-US" sz="1200" smtClean="0">
                <a:latin typeface="Times New Roman" panose="02020603050405020304" pitchFamily="18" charset="0"/>
              </a:rPr>
              <a:pPr/>
              <a:t>10</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1382182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ChangeArrowheads="1" noTextEdit="1"/>
          </p:cNvSpPr>
          <p:nvPr>
            <p:ph type="sldImg"/>
          </p:nvPr>
        </p:nvSpPr>
        <p:spPr>
          <a:ln/>
        </p:spPr>
      </p:sp>
      <p:sp>
        <p:nvSpPr>
          <p:cNvPr id="34818"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When linked with Employee, EmpID will act as FK</a:t>
            </a:r>
          </a:p>
        </p:txBody>
      </p:sp>
      <p:sp>
        <p:nvSpPr>
          <p:cNvPr id="34819"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defRPr sz="2400">
                <a:solidFill>
                  <a:schemeClr val="tx1"/>
                </a:solidFill>
                <a:latin typeface="Tahoma" panose="020B0604030504040204" pitchFamily="34" charset="0"/>
                <a:cs typeface="Arial" panose="020B0604020202020204" pitchFamily="34" charset="0"/>
              </a:defRPr>
            </a:lvl1pPr>
            <a:lvl2pPr marL="742950" indent="-285750" defTabSz="911225">
              <a:defRPr sz="2400">
                <a:solidFill>
                  <a:schemeClr val="tx1"/>
                </a:solidFill>
                <a:latin typeface="Tahoma" panose="020B0604030504040204" pitchFamily="34" charset="0"/>
                <a:cs typeface="Arial" panose="020B0604020202020204" pitchFamily="34" charset="0"/>
              </a:defRPr>
            </a:lvl2pPr>
            <a:lvl3pPr marL="1143000" indent="-228600" defTabSz="911225">
              <a:defRPr sz="2400">
                <a:solidFill>
                  <a:schemeClr val="tx1"/>
                </a:solidFill>
                <a:latin typeface="Tahoma" panose="020B0604030504040204" pitchFamily="34" charset="0"/>
                <a:cs typeface="Arial" panose="020B0604020202020204" pitchFamily="34" charset="0"/>
              </a:defRPr>
            </a:lvl3pPr>
            <a:lvl4pPr marL="1600200" indent="-228600" defTabSz="911225">
              <a:defRPr sz="2400">
                <a:solidFill>
                  <a:schemeClr val="tx1"/>
                </a:solidFill>
                <a:latin typeface="Tahoma" panose="020B0604030504040204" pitchFamily="34" charset="0"/>
                <a:cs typeface="Arial" panose="020B0604020202020204" pitchFamily="34" charset="0"/>
              </a:defRPr>
            </a:lvl4pPr>
            <a:lvl5pPr marL="2057400" indent="-228600" defTabSz="911225">
              <a:defRPr sz="2400">
                <a:solidFill>
                  <a:schemeClr val="tx1"/>
                </a:solidFill>
                <a:latin typeface="Tahoma" panose="020B0604030504040204" pitchFamily="34" charset="0"/>
                <a:cs typeface="Arial" panose="020B0604020202020204" pitchFamily="34" charset="0"/>
              </a:defRPr>
            </a:lvl5pPr>
            <a:lvl6pPr marL="2514600" indent="-228600" defTabSz="911225"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6pPr>
            <a:lvl7pPr marL="2971800" indent="-228600" defTabSz="911225"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7pPr>
            <a:lvl8pPr marL="3429000" indent="-228600" defTabSz="911225"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8pPr>
            <a:lvl9pPr marL="3886200" indent="-228600" defTabSz="911225" eaLnBrk="0" fontAlgn="base" hangingPunct="0">
              <a:spcBef>
                <a:spcPct val="0"/>
              </a:spcBef>
              <a:spcAft>
                <a:spcPct val="0"/>
              </a:spcAft>
              <a:defRPr sz="2400">
                <a:solidFill>
                  <a:schemeClr val="tx1"/>
                </a:solidFill>
                <a:latin typeface="Tahoma" panose="020B0604030504040204" pitchFamily="34" charset="0"/>
                <a:cs typeface="Arial" panose="020B0604020202020204" pitchFamily="34" charset="0"/>
              </a:defRPr>
            </a:lvl9pPr>
          </a:lstStyle>
          <a:p>
            <a:fld id="{FC017DDE-B82D-4C44-A8BB-6A54077605EE}" type="slidenum">
              <a:rPr lang="en-US" altLang="en-US" sz="1200" smtClean="0">
                <a:latin typeface="Times New Roman" panose="02020603050405020304" pitchFamily="18" charset="0"/>
              </a:rPr>
              <a:pPr/>
              <a:t>12</a:t>
            </a:fld>
            <a:endParaRPr lang="en-US" altLang="en-US" sz="1200">
              <a:latin typeface="Times New Roman" panose="02020603050405020304" pitchFamily="18" charset="0"/>
            </a:endParaRPr>
          </a:p>
        </p:txBody>
      </p:sp>
    </p:spTree>
    <p:extLst>
      <p:ext uri="{BB962C8B-B14F-4D97-AF65-F5344CB8AC3E}">
        <p14:creationId xmlns:p14="http://schemas.microsoft.com/office/powerpoint/2010/main" val="3466416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1225">
              <a:spcBef>
                <a:spcPct val="30000"/>
              </a:spcBef>
              <a:defRPr sz="1200">
                <a:solidFill>
                  <a:schemeClr val="tx1"/>
                </a:solidFill>
                <a:latin typeface="Times New Roman" panose="02020603050405020304" pitchFamily="18" charset="0"/>
              </a:defRPr>
            </a:lvl1pPr>
            <a:lvl2pPr marL="742950" indent="-285750" defTabSz="911225">
              <a:spcBef>
                <a:spcPct val="30000"/>
              </a:spcBef>
              <a:defRPr sz="1200">
                <a:solidFill>
                  <a:schemeClr val="tx1"/>
                </a:solidFill>
                <a:latin typeface="Times New Roman" panose="02020603050405020304" pitchFamily="18" charset="0"/>
              </a:defRPr>
            </a:lvl2pPr>
            <a:lvl3pPr marL="1143000" indent="-228600" defTabSz="911225">
              <a:spcBef>
                <a:spcPct val="30000"/>
              </a:spcBef>
              <a:defRPr sz="1200">
                <a:solidFill>
                  <a:schemeClr val="tx1"/>
                </a:solidFill>
                <a:latin typeface="Times New Roman" panose="02020603050405020304" pitchFamily="18" charset="0"/>
              </a:defRPr>
            </a:lvl3pPr>
            <a:lvl4pPr marL="1600200" indent="-228600" defTabSz="911225">
              <a:spcBef>
                <a:spcPct val="30000"/>
              </a:spcBef>
              <a:defRPr sz="1200">
                <a:solidFill>
                  <a:schemeClr val="tx1"/>
                </a:solidFill>
                <a:latin typeface="Times New Roman" panose="02020603050405020304" pitchFamily="18" charset="0"/>
              </a:defRPr>
            </a:lvl4pPr>
            <a:lvl5pPr marL="2057400" indent="-228600" defTabSz="911225">
              <a:spcBef>
                <a:spcPct val="30000"/>
              </a:spcBef>
              <a:defRPr sz="1200">
                <a:solidFill>
                  <a:schemeClr val="tx1"/>
                </a:solidFill>
                <a:latin typeface="Times New Roman" panose="02020603050405020304" pitchFamily="18" charset="0"/>
              </a:defRPr>
            </a:lvl5pPr>
            <a:lvl6pPr marL="2514600" indent="-228600" defTabSz="911225"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11225"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11225"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11225"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E7CAE4E-637C-4283-8CC3-B49A9C897360}" type="slidenum">
              <a:rPr lang="en-US" altLang="en-US" smtClean="0"/>
              <a:pPr>
                <a:spcBef>
                  <a:spcPct val="0"/>
                </a:spcBef>
              </a:pPr>
              <a:t>14</a:t>
            </a:fld>
            <a:endParaRPr lang="en-US" altLang="en-US"/>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t>Manager is a job title, it is not an Entity rather it is managed inside Employee</a:t>
            </a:r>
          </a:p>
        </p:txBody>
      </p:sp>
    </p:spTree>
    <p:extLst>
      <p:ext uri="{BB962C8B-B14F-4D97-AF65-F5344CB8AC3E}">
        <p14:creationId xmlns:p14="http://schemas.microsoft.com/office/powerpoint/2010/main" val="1477289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BF61787-5D2F-4101-B29C-116EC098431D}" type="slidenum">
              <a:rPr lang="en-US" altLang="en-US" smtClean="0"/>
              <a:pPr>
                <a:spcBef>
                  <a:spcPct val="0"/>
                </a:spcBef>
              </a:pPr>
              <a:t>16</a:t>
            </a:fld>
            <a:endParaRPr lang="en-US" alt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2554961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PK" dirty="0"/>
          </a:p>
        </p:txBody>
      </p:sp>
      <p:sp>
        <p:nvSpPr>
          <p:cNvPr id="4" name="Slide Number Placeholder 3"/>
          <p:cNvSpPr>
            <a:spLocks noGrp="1"/>
          </p:cNvSpPr>
          <p:nvPr>
            <p:ph type="sldNum" sz="quarter" idx="5"/>
          </p:nvPr>
        </p:nvSpPr>
        <p:spPr/>
        <p:txBody>
          <a:bodyPr/>
          <a:lstStyle/>
          <a:p>
            <a:fld id="{0AA94E97-2A04-41D2-9813-7E6BE3842724}" type="slidenum">
              <a:rPr lang="en-GB" smtClean="0"/>
              <a:t>20</a:t>
            </a:fld>
            <a:endParaRPr lang="en-GB"/>
          </a:p>
        </p:txBody>
      </p:sp>
    </p:spTree>
    <p:extLst>
      <p:ext uri="{BB962C8B-B14F-4D97-AF65-F5344CB8AC3E}">
        <p14:creationId xmlns:p14="http://schemas.microsoft.com/office/powerpoint/2010/main" val="1806389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rot="16200000">
            <a:off x="7516927" y="1383431"/>
            <a:ext cx="2438399" cy="365760"/>
          </a:xfrm>
          <a:prstGeom prst="rect">
            <a:avLst/>
          </a:prstGeom>
        </p:spPr>
        <p:txBody>
          <a:bodyPr/>
          <a:lstStyle/>
          <a:p>
            <a:fld id="{8027490F-BED6-4BFC-BC7D-FF1412D560B5}" type="datetime1">
              <a:rPr lang="en-US" smtClean="0"/>
              <a:t>2/20/25</a:t>
            </a:fld>
            <a:endParaRPr lang="en-US"/>
          </a:p>
        </p:txBody>
      </p:sp>
      <p:sp>
        <p:nvSpPr>
          <p:cNvPr id="5" name="Footer Placeholder 4"/>
          <p:cNvSpPr>
            <a:spLocks noGrp="1"/>
          </p:cNvSpPr>
          <p:nvPr>
            <p:ph type="ftr" sz="quarter" idx="11"/>
          </p:nvPr>
        </p:nvSpPr>
        <p:spPr>
          <a:xfrm rot="16200000">
            <a:off x="3952240" y="4480559"/>
            <a:ext cx="2367281" cy="365760"/>
          </a:xfrm>
          <a:prstGeom prst="rect">
            <a:avLst/>
          </a:prstGeom>
        </p:spPr>
        <p:txBody>
          <a:bodyPr/>
          <a:lstStyle/>
          <a:p>
            <a:r>
              <a:rPr lang="en-MY"/>
              <a:t>Advanced Software Quality Assurance (CSC694)                                  Dr. Saif Ur Rehman Khan</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rot="16200000">
            <a:off x="7516927" y="1383431"/>
            <a:ext cx="2438399" cy="365760"/>
          </a:xfrm>
          <a:prstGeom prst="rect">
            <a:avLst/>
          </a:prstGeom>
        </p:spPr>
        <p:txBody>
          <a:bodyPr/>
          <a:lstStyle/>
          <a:p>
            <a:fld id="{7DF3E95B-FBDA-4C9B-A0FC-C225EE25A0B3}" type="datetime1">
              <a:rPr lang="en-US" smtClean="0"/>
              <a:t>2/20/25</a:t>
            </a:fld>
            <a:endParaRPr lang="en-US"/>
          </a:p>
        </p:txBody>
      </p:sp>
      <p:sp>
        <p:nvSpPr>
          <p:cNvPr id="5" name="Footer Placeholder 4"/>
          <p:cNvSpPr>
            <a:spLocks noGrp="1"/>
          </p:cNvSpPr>
          <p:nvPr>
            <p:ph type="ftr" sz="quarter" idx="11"/>
          </p:nvPr>
        </p:nvSpPr>
        <p:spPr>
          <a:xfrm rot="16200000">
            <a:off x="3952240" y="4480559"/>
            <a:ext cx="2367281" cy="365760"/>
          </a:xfrm>
          <a:prstGeom prst="rect">
            <a:avLst/>
          </a:prstGeom>
        </p:spPr>
        <p:txBody>
          <a:bodyPr/>
          <a:lstStyle/>
          <a:p>
            <a:r>
              <a:rPr lang="en-MY"/>
              <a:t>Advanced Software Quality Assurance (CSC694)                                  Dr. Saif Ur Rehman Khan</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rot="16200000">
            <a:off x="7516927" y="1383431"/>
            <a:ext cx="2438399" cy="365760"/>
          </a:xfrm>
          <a:prstGeom prst="rect">
            <a:avLst/>
          </a:prstGeom>
        </p:spPr>
        <p:txBody>
          <a:bodyPr/>
          <a:lstStyle/>
          <a:p>
            <a:fld id="{74C69677-0968-4F5A-8116-A99A3ED95C9E}" type="datetime1">
              <a:rPr lang="en-US" smtClean="0"/>
              <a:t>2/20/25</a:t>
            </a:fld>
            <a:endParaRPr lang="en-US"/>
          </a:p>
        </p:txBody>
      </p:sp>
      <p:sp>
        <p:nvSpPr>
          <p:cNvPr id="3" name="Footer Placeholder 2"/>
          <p:cNvSpPr>
            <a:spLocks noGrp="1"/>
          </p:cNvSpPr>
          <p:nvPr>
            <p:ph type="ftr" sz="quarter" idx="11"/>
          </p:nvPr>
        </p:nvSpPr>
        <p:spPr>
          <a:xfrm rot="16200000">
            <a:off x="3952240" y="4480559"/>
            <a:ext cx="2367281" cy="365760"/>
          </a:xfrm>
          <a:prstGeom prst="rect">
            <a:avLst/>
          </a:prstGeom>
        </p:spPr>
        <p:txBody>
          <a:bodyPr/>
          <a:lstStyle/>
          <a:p>
            <a:r>
              <a:rPr lang="en-MY"/>
              <a:t>Advanced Software Quality Assurance (CSC694)                                  Dr. Saif Ur Rehman Khan</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16200000">
            <a:off x="7516927" y="1383431"/>
            <a:ext cx="2438399" cy="365760"/>
          </a:xfrm>
          <a:prstGeom prst="rect">
            <a:avLst/>
          </a:prstGeom>
        </p:spPr>
        <p:txBody>
          <a:bodyPr/>
          <a:lstStyle/>
          <a:p>
            <a:fld id="{D54FC1A3-2451-4AD7-AB16-196EE3A47896}" type="datetime1">
              <a:rPr lang="en-US" smtClean="0"/>
              <a:t>2/20/25</a:t>
            </a:fld>
            <a:endParaRPr lang="en-US"/>
          </a:p>
        </p:txBody>
      </p:sp>
      <p:sp>
        <p:nvSpPr>
          <p:cNvPr id="6" name="Footer Placeholder 5"/>
          <p:cNvSpPr>
            <a:spLocks noGrp="1"/>
          </p:cNvSpPr>
          <p:nvPr>
            <p:ph type="ftr" sz="quarter" idx="11"/>
          </p:nvPr>
        </p:nvSpPr>
        <p:spPr>
          <a:xfrm rot="16200000">
            <a:off x="3952240" y="4480559"/>
            <a:ext cx="2367281" cy="365760"/>
          </a:xfrm>
          <a:prstGeom prst="rect">
            <a:avLst/>
          </a:prstGeom>
        </p:spPr>
        <p:txBody>
          <a:bodyPr/>
          <a:lstStyle/>
          <a:p>
            <a:r>
              <a:rPr lang="en-MY"/>
              <a:t>Advanced Software Quality Assurance (CSC694)                                  Dr. Saif Ur Rehman Khan</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rot="16200000">
            <a:off x="7516927" y="1383431"/>
            <a:ext cx="2438399" cy="365760"/>
          </a:xfrm>
          <a:prstGeom prst="rect">
            <a:avLst/>
          </a:prstGeom>
        </p:spPr>
        <p:txBody>
          <a:bodyPr/>
          <a:lstStyle/>
          <a:p>
            <a:fld id="{3FC0FDBD-B466-4B19-AA42-E238C472A1E5}" type="datetime1">
              <a:rPr lang="en-US" smtClean="0"/>
              <a:t>2/20/25</a:t>
            </a:fld>
            <a:endParaRPr lang="en-US"/>
          </a:p>
        </p:txBody>
      </p:sp>
      <p:sp>
        <p:nvSpPr>
          <p:cNvPr id="9" name="Slide Number Placeholder 8"/>
          <p:cNvSpPr>
            <a:spLocks noGrp="1"/>
          </p:cNvSpPr>
          <p:nvPr>
            <p:ph type="sldNum" sz="quarter" idx="11"/>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2"/>
          </p:nvPr>
        </p:nvSpPr>
        <p:spPr>
          <a:xfrm rot="16200000">
            <a:off x="3952240" y="4480559"/>
            <a:ext cx="2367281" cy="365760"/>
          </a:xfrm>
          <a:prstGeom prst="rect">
            <a:avLst/>
          </a:prstGeom>
        </p:spPr>
        <p:txBody>
          <a:bodyPr/>
          <a:lstStyle/>
          <a:p>
            <a:r>
              <a:rPr lang="en-MY"/>
              <a:t>Advanced Software Quality Assurance (CSC694)                                  Dr. Saif Ur Rehman Khan</a:t>
            </a: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B6F15528-21DE-4FAA-801E-634DDDAF4B2B}" type="slidenum">
              <a:rPr lang="en-US" smtClean="0"/>
              <a:pPr/>
              <a:t>‹#›</a:t>
            </a:fld>
            <a:endParaRPr lang="en-US"/>
          </a:p>
        </p:txBody>
      </p:sp>
      <p:sp>
        <p:nvSpPr>
          <p:cNvPr id="11" name="Footer Placeholder 4">
            <a:extLst>
              <a:ext uri="{FF2B5EF4-FFF2-40B4-BE49-F238E27FC236}">
                <a16:creationId xmlns:a16="http://schemas.microsoft.com/office/drawing/2014/main" id="{54F85E35-5FC8-85D9-ECD3-BDC61E35B875}"/>
              </a:ext>
            </a:extLst>
          </p:cNvPr>
          <p:cNvSpPr txBox="1">
            <a:spLocks/>
          </p:cNvSpPr>
          <p:nvPr userDrawn="1"/>
        </p:nvSpPr>
        <p:spPr>
          <a:xfrm rot="16200000">
            <a:off x="7639157" y="4119880"/>
            <a:ext cx="2367281" cy="365760"/>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bg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MY" dirty="0"/>
              <a:t>Advanced Database Management System (CS232)                                  Engr. Said Nabi</a:t>
            </a:r>
            <a:endParaRPr lang="en-US" dirty="0"/>
          </a:p>
        </p:txBody>
      </p:sp>
      <p:sp>
        <p:nvSpPr>
          <p:cNvPr id="12" name="TextBox 11">
            <a:extLst>
              <a:ext uri="{FF2B5EF4-FFF2-40B4-BE49-F238E27FC236}">
                <a16:creationId xmlns:a16="http://schemas.microsoft.com/office/drawing/2014/main" id="{AF5D0B2F-B5C7-20EA-FE36-062AB5D648D6}"/>
              </a:ext>
            </a:extLst>
          </p:cNvPr>
          <p:cNvSpPr txBox="1"/>
          <p:nvPr userDrawn="1"/>
        </p:nvSpPr>
        <p:spPr>
          <a:xfrm rot="16200000">
            <a:off x="8329657" y="1415533"/>
            <a:ext cx="942887" cy="369332"/>
          </a:xfrm>
          <a:prstGeom prst="rect">
            <a:avLst/>
          </a:prstGeom>
          <a:noFill/>
        </p:spPr>
        <p:txBody>
          <a:bodyPr wrap="none" rtlCol="0">
            <a:spAutoFit/>
          </a:bodyPr>
          <a:lstStyle/>
          <a:p>
            <a:r>
              <a:rPr lang="en-US" sz="1200" kern="1200" dirty="0">
                <a:solidFill>
                  <a:schemeClr val="bg2"/>
                </a:solidFill>
                <a:latin typeface="+mn-lt"/>
                <a:ea typeface="+mn-ea"/>
                <a:cs typeface="+mn-cs"/>
              </a:rPr>
              <a:t>Spring</a:t>
            </a:r>
            <a:r>
              <a:rPr lang="en-US" dirty="0">
                <a:solidFill>
                  <a:schemeClr val="bg2">
                    <a:lumMod val="60000"/>
                    <a:lumOff val="40000"/>
                  </a:schemeClr>
                </a:solidFill>
              </a:rPr>
              <a:t> </a:t>
            </a:r>
            <a:r>
              <a:rPr lang="en-US" sz="1200" kern="1200" dirty="0">
                <a:solidFill>
                  <a:schemeClr val="bg2"/>
                </a:solidFill>
                <a:latin typeface="+mn-lt"/>
                <a:ea typeface="+mn-ea"/>
                <a:cs typeface="+mn-cs"/>
              </a:rPr>
              <a:t>2025</a:t>
            </a:r>
            <a:endParaRPr lang="en-PK" sz="1200" kern="1200" dirty="0">
              <a:solidFill>
                <a:schemeClr val="bg2"/>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hdr="0"/>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81200"/>
            <a:ext cx="7086600" cy="1143000"/>
          </a:xfrm>
        </p:spPr>
        <p:txBody>
          <a:bodyPr>
            <a:normAutofit fontScale="90000"/>
          </a:bodyPr>
          <a:lstStyle/>
          <a:p>
            <a:pPr eaLnBrk="0" hangingPunct="0">
              <a:spcBef>
                <a:spcPct val="20000"/>
              </a:spcBef>
              <a:spcAft>
                <a:spcPts val="600"/>
              </a:spcAft>
            </a:pP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br>
              <a:rPr lang="en-US" sz="3600" b="1" dirty="0">
                <a:solidFill>
                  <a:srgbClr val="0000CC"/>
                </a:solidFill>
              </a:rPr>
            </a:br>
            <a:r>
              <a:rPr lang="en-US" sz="3600" b="1" dirty="0">
                <a:solidFill>
                  <a:srgbClr val="0000CC"/>
                </a:solidFill>
              </a:rPr>
              <a:t>Database Management System (CS232) </a:t>
            </a:r>
            <a:br>
              <a:rPr lang="en-US" sz="3600" b="1" dirty="0">
                <a:solidFill>
                  <a:srgbClr val="0000CC"/>
                </a:solidFill>
              </a:rPr>
            </a:br>
            <a:r>
              <a:rPr lang="en-US" sz="3600" b="1" dirty="0">
                <a:solidFill>
                  <a:srgbClr val="7030A0"/>
                </a:solidFill>
              </a:rPr>
              <a:t>BS(</a:t>
            </a:r>
            <a:r>
              <a:rPr lang="en-US" sz="3600" b="1" dirty="0" err="1">
                <a:solidFill>
                  <a:srgbClr val="7030A0"/>
                </a:solidFill>
              </a:rPr>
              <a:t>SE,CySec</a:t>
            </a:r>
            <a:r>
              <a:rPr lang="en-US" sz="3600" b="1" dirty="0">
                <a:solidFill>
                  <a:srgbClr val="7030A0"/>
                </a:solidFill>
              </a:rPr>
              <a:t>)</a:t>
            </a:r>
            <a:br>
              <a:rPr lang="en-US" sz="3600" b="1" dirty="0">
                <a:solidFill>
                  <a:srgbClr val="0000CC"/>
                </a:solidFill>
              </a:rPr>
            </a:br>
            <a:r>
              <a:rPr lang="en-US" sz="1200" b="1" dirty="0">
                <a:solidFill>
                  <a:schemeClr val="bg1"/>
                </a:solidFill>
              </a:rPr>
              <a:t>gg</a:t>
            </a:r>
            <a:br>
              <a:rPr lang="en-US" b="1" dirty="0">
                <a:solidFill>
                  <a:srgbClr val="0000CC"/>
                </a:solidFill>
              </a:rPr>
            </a:br>
            <a:endParaRPr lang="en-GB" sz="3100" dirty="0">
              <a:solidFill>
                <a:srgbClr val="00B0F0"/>
              </a:solidFill>
            </a:endParaRPr>
          </a:p>
        </p:txBody>
      </p:sp>
      <p:sp>
        <p:nvSpPr>
          <p:cNvPr id="3" name="Subtitle 2"/>
          <p:cNvSpPr>
            <a:spLocks noGrp="1"/>
          </p:cNvSpPr>
          <p:nvPr>
            <p:ph type="subTitle" idx="1"/>
          </p:nvPr>
        </p:nvSpPr>
        <p:spPr>
          <a:xfrm>
            <a:off x="1600200" y="3886200"/>
            <a:ext cx="6781800" cy="2514600"/>
          </a:xfrm>
        </p:spPr>
        <p:txBody>
          <a:bodyPr>
            <a:normAutofit/>
          </a:bodyPr>
          <a:lstStyle/>
          <a:p>
            <a:pPr marL="511175" indent="-279400"/>
            <a:r>
              <a:rPr lang="en-US" dirty="0">
                <a:solidFill>
                  <a:srgbClr val="006600"/>
                </a:solidFill>
              </a:rPr>
              <a:t>Said Nabi</a:t>
            </a:r>
          </a:p>
          <a:p>
            <a:pPr marL="511175" indent="-279400"/>
            <a:r>
              <a:rPr lang="en-US" dirty="0">
                <a:solidFill>
                  <a:srgbClr val="7030A0"/>
                </a:solidFill>
              </a:rPr>
              <a:t>said.nabi@giki.edu.pk</a:t>
            </a:r>
            <a:endParaRPr lang="en-US" b="1" dirty="0">
              <a:solidFill>
                <a:srgbClr val="7030A0"/>
              </a:solidFill>
              <a:cs typeface="Times New Roman" pitchFamily="18" charset="0"/>
            </a:endParaRPr>
          </a:p>
          <a:p>
            <a:pPr marL="511175" indent="-279400"/>
            <a:endParaRPr lang="en-US" dirty="0">
              <a:solidFill>
                <a:srgbClr val="006600"/>
              </a:solidFill>
            </a:endParaRPr>
          </a:p>
          <a:p>
            <a:pPr marL="511175" indent="-279400"/>
            <a:r>
              <a:rPr lang="en-US" dirty="0">
                <a:solidFill>
                  <a:schemeClr val="accent3">
                    <a:lumMod val="50000"/>
                  </a:schemeClr>
                </a:solidFill>
              </a:rPr>
              <a:t>Faculty of Computer Science and engineering</a:t>
            </a:r>
          </a:p>
          <a:p>
            <a:pPr marL="511175" indent="-279400"/>
            <a:r>
              <a:rPr lang="en-US" dirty="0">
                <a:solidFill>
                  <a:srgbClr val="0070C0"/>
                </a:solidFill>
              </a:rPr>
              <a:t>Gik Institute Topi, Swabi</a:t>
            </a:r>
          </a:p>
          <a:p>
            <a:endParaRPr lang="en-GB" dirty="0"/>
          </a:p>
        </p:txBody>
      </p:sp>
      <p:sp>
        <p:nvSpPr>
          <p:cNvPr id="4" name="Subtitle 2"/>
          <p:cNvSpPr txBox="1">
            <a:spLocks/>
          </p:cNvSpPr>
          <p:nvPr/>
        </p:nvSpPr>
        <p:spPr>
          <a:xfrm>
            <a:off x="1447800" y="3124200"/>
            <a:ext cx="6400800" cy="7620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511175" indent="-279400"/>
            <a:r>
              <a:rPr lang="en-US" dirty="0">
                <a:solidFill>
                  <a:schemeClr val="tx1"/>
                </a:solidFill>
              </a:rPr>
              <a:t>Week 05</a:t>
            </a:r>
          </a:p>
          <a:p>
            <a:endParaRPr lang="en-GB" dirty="0">
              <a:solidFill>
                <a:schemeClr val="accent6">
                  <a:lumMod val="50000"/>
                </a:schemeClr>
              </a:solidFill>
            </a:endParaRPr>
          </a:p>
        </p:txBody>
      </p:sp>
      <p:pic>
        <p:nvPicPr>
          <p:cNvPr id="1026" name="Picture 2" descr="Admissions - Ghulam Ishaq Khan Institute of Engineering ...">
            <a:extLst>
              <a:ext uri="{FF2B5EF4-FFF2-40B4-BE49-F238E27FC236}">
                <a16:creationId xmlns:a16="http://schemas.microsoft.com/office/drawing/2014/main" id="{EEEDED95-EC48-C068-23B0-993A483F3D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4648200"/>
            <a:ext cx="1676400" cy="1676400"/>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4">
            <a:extLst>
              <a:ext uri="{FF2B5EF4-FFF2-40B4-BE49-F238E27FC236}">
                <a16:creationId xmlns:a16="http://schemas.microsoft.com/office/drawing/2014/main" id="{1F3CE2B9-E51C-BF21-366C-5E0C7E2E096A}"/>
              </a:ext>
            </a:extLst>
          </p:cNvPr>
          <p:cNvSpPr>
            <a:spLocks noGrp="1"/>
          </p:cNvSpPr>
          <p:nvPr>
            <p:ph type="ftr" sz="quarter" idx="4294967295"/>
          </p:nvPr>
        </p:nvSpPr>
        <p:spPr>
          <a:xfrm rot="16200000">
            <a:off x="7683362" y="4068874"/>
            <a:ext cx="2362200" cy="365760"/>
          </a:xfrm>
          <a:prstGeom prst="rect">
            <a:avLst/>
          </a:prstGeom>
        </p:spPr>
        <p:txBody>
          <a:bodyPr/>
          <a:lstStyle/>
          <a:p>
            <a:endParaRPr lang="en-US" dirty="0"/>
          </a:p>
          <a:p>
            <a:endParaRPr lang="en-US" dirty="0">
              <a:solidFill>
                <a:schemeClr val="bg1"/>
              </a:solidFill>
              <a:cs typeface="Times New Roman" panose="02020603050405020304" pitchFamily="18" charset="0"/>
            </a:endParaRPr>
          </a:p>
        </p:txBody>
      </p:sp>
      <p:sp>
        <p:nvSpPr>
          <p:cNvPr id="7" name="Date Placeholder 5">
            <a:extLst>
              <a:ext uri="{FF2B5EF4-FFF2-40B4-BE49-F238E27FC236}">
                <a16:creationId xmlns:a16="http://schemas.microsoft.com/office/drawing/2014/main" id="{9EFCF0EC-18F4-E8A7-B429-BFBE4FD7656B}"/>
              </a:ext>
            </a:extLst>
          </p:cNvPr>
          <p:cNvSpPr>
            <a:spLocks noGrp="1"/>
          </p:cNvSpPr>
          <p:nvPr>
            <p:ph type="dt" sz="half" idx="4294967295"/>
          </p:nvPr>
        </p:nvSpPr>
        <p:spPr>
          <a:xfrm rot="16200000">
            <a:off x="7586909" y="1310957"/>
            <a:ext cx="2438399" cy="365760"/>
          </a:xfrm>
          <a:prstGeom prst="rect">
            <a:avLst/>
          </a:prstGeom>
        </p:spPr>
        <p:txBody>
          <a:bodyPr/>
          <a:lstStyle/>
          <a:p>
            <a:endParaRPr lang="en-US" dirty="0">
              <a:solidFill>
                <a:schemeClr val="bg1"/>
              </a:solidFill>
            </a:endParaRPr>
          </a:p>
          <a:p>
            <a:endParaRPr lang="en-US" dirty="0">
              <a:solidFill>
                <a:schemeClr val="bg1"/>
              </a:solidFill>
            </a:endParaRPr>
          </a:p>
        </p:txBody>
      </p:sp>
      <p:sp>
        <p:nvSpPr>
          <p:cNvPr id="8" name="Slide Number Placeholder 3">
            <a:extLst>
              <a:ext uri="{FF2B5EF4-FFF2-40B4-BE49-F238E27FC236}">
                <a16:creationId xmlns:a16="http://schemas.microsoft.com/office/drawing/2014/main" id="{AD8EF87C-991B-EA3F-4359-79FC6A301910}"/>
              </a:ext>
            </a:extLst>
          </p:cNvPr>
          <p:cNvSpPr>
            <a:spLocks noGrp="1"/>
          </p:cNvSpPr>
          <p:nvPr>
            <p:ph type="sldNum" sz="quarter" idx="12"/>
          </p:nvPr>
        </p:nvSpPr>
        <p:spPr>
          <a:xfrm>
            <a:off x="8531788" y="5648960"/>
            <a:ext cx="548640" cy="396240"/>
          </a:xfrm>
        </p:spPr>
        <p:txBody>
          <a:bodyPr/>
          <a:lstStyle/>
          <a:p>
            <a:fld id="{B6F15528-21DE-4FAA-801E-634DDDAF4B2B}" type="slidenum">
              <a:rPr lang="en-US" smtClean="0"/>
              <a:pPr/>
              <a:t>1</a:t>
            </a:fld>
            <a:endParaRPr lang="en-US" dirty="0"/>
          </a:p>
        </p:txBody>
      </p:sp>
    </p:spTree>
    <p:extLst>
      <p:ext uri="{BB962C8B-B14F-4D97-AF65-F5344CB8AC3E}">
        <p14:creationId xmlns:p14="http://schemas.microsoft.com/office/powerpoint/2010/main" val="16969534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normAutofit/>
          </a:bodyPr>
          <a:lstStyle/>
          <a:p>
            <a:pPr eaLnBrk="1" hangingPunct="1"/>
            <a:r>
              <a:rPr lang="en-US" altLang="en-US" sz="2800" b="1" dirty="0">
                <a:latin typeface="He"/>
              </a:rPr>
              <a:t>PROJECT Entity Representation</a:t>
            </a:r>
          </a:p>
        </p:txBody>
      </p:sp>
      <p:sp>
        <p:nvSpPr>
          <p:cNvPr id="30724" name="Rectangle 3"/>
          <p:cNvSpPr>
            <a:spLocks noGrp="1" noChangeArrowheads="1"/>
          </p:cNvSpPr>
          <p:nvPr>
            <p:ph type="body" idx="1"/>
          </p:nvPr>
        </p:nvSpPr>
        <p:spPr>
          <a:xfrm>
            <a:off x="700153" y="1628775"/>
            <a:ext cx="6057900" cy="3600450"/>
          </a:xfrm>
        </p:spPr>
        <p:txBody>
          <a:bodyPr/>
          <a:lstStyle/>
          <a:p>
            <a:pPr eaLnBrk="1" hangingPunct="1"/>
            <a:r>
              <a:rPr lang="en-US" altLang="en-US" sz="2000" dirty="0">
                <a:latin typeface="Helvetica" panose="020B0604020202020204" pitchFamily="34" charset="0"/>
                <a:cs typeface="Helvetica" panose="020B0604020202020204" pitchFamily="34" charset="0"/>
              </a:rPr>
              <a:t>An entity type </a:t>
            </a:r>
            <a:r>
              <a:rPr lang="en-US" altLang="en-US" sz="2000" dirty="0">
                <a:solidFill>
                  <a:schemeClr val="hlink"/>
                </a:solidFill>
                <a:latin typeface="Helvetica" panose="020B0604020202020204" pitchFamily="34" charset="0"/>
                <a:cs typeface="Helvetica" panose="020B0604020202020204" pitchFamily="34" charset="0"/>
              </a:rPr>
              <a:t>PROJECT</a:t>
            </a:r>
            <a:r>
              <a:rPr lang="en-US" altLang="en-US" sz="2000" dirty="0">
                <a:latin typeface="Helvetica" panose="020B0604020202020204" pitchFamily="34" charset="0"/>
                <a:cs typeface="Helvetica" panose="020B0604020202020204" pitchFamily="34" charset="0"/>
              </a:rPr>
              <a:t> has attributes:</a:t>
            </a:r>
          </a:p>
          <a:p>
            <a:pPr lvl="1" eaLnBrk="1" hangingPunct="1"/>
            <a:r>
              <a:rPr lang="en-US" altLang="en-US" dirty="0">
                <a:latin typeface="Helvetica" panose="020B0604020202020204" pitchFamily="34" charset="0"/>
                <a:cs typeface="Helvetica" panose="020B0604020202020204" pitchFamily="34" charset="0"/>
              </a:rPr>
              <a:t>Name (key identifier)</a:t>
            </a:r>
          </a:p>
          <a:p>
            <a:pPr lvl="1" eaLnBrk="1" hangingPunct="1"/>
            <a:r>
              <a:rPr lang="en-US" altLang="en-US" u="sng" dirty="0" err="1">
                <a:latin typeface="Helvetica" panose="020B0604020202020204" pitchFamily="34" charset="0"/>
                <a:cs typeface="Helvetica" panose="020B0604020202020204" pitchFamily="34" charset="0"/>
              </a:rPr>
              <a:t>ProjID</a:t>
            </a:r>
            <a:r>
              <a:rPr lang="en-US" altLang="en-US" dirty="0">
                <a:latin typeface="Helvetica" panose="020B0604020202020204" pitchFamily="34" charset="0"/>
                <a:cs typeface="Helvetica" panose="020B0604020202020204" pitchFamily="34" charset="0"/>
              </a:rPr>
              <a:t> (key identifier)</a:t>
            </a:r>
          </a:p>
          <a:p>
            <a:pPr lvl="1" eaLnBrk="1" hangingPunct="1"/>
            <a:r>
              <a:rPr lang="en-US" altLang="en-US" dirty="0">
                <a:latin typeface="Helvetica" panose="020B0604020202020204" pitchFamily="34" charset="0"/>
                <a:cs typeface="Helvetica" panose="020B0604020202020204" pitchFamily="34" charset="0"/>
              </a:rPr>
              <a:t>Location</a:t>
            </a:r>
          </a:p>
          <a:p>
            <a:pPr lvl="1" eaLnBrk="1" hangingPunct="1"/>
            <a:r>
              <a:rPr lang="en-US" altLang="en-US" dirty="0" err="1">
                <a:latin typeface="Helvetica" panose="020B0604020202020204" pitchFamily="34" charset="0"/>
                <a:cs typeface="Helvetica" panose="020B0604020202020204" pitchFamily="34" charset="0"/>
              </a:rPr>
              <a:t>ControllingDepartment</a:t>
            </a:r>
            <a:endParaRPr lang="en-US" altLang="en-US" dirty="0">
              <a:latin typeface="Helvetica" panose="020B0604020202020204" pitchFamily="34" charset="0"/>
              <a:cs typeface="Helvetica" panose="020B0604020202020204" pitchFamily="34" charset="0"/>
            </a:endParaRPr>
          </a:p>
          <a:p>
            <a:pPr lvl="1" eaLnBrk="1" hangingPunct="1">
              <a:buFont typeface="Wingdings" panose="05000000000000000000" pitchFamily="2" charset="2"/>
              <a:buNone/>
            </a:pPr>
            <a:endParaRPr lang="en-US" altLang="en-US" sz="1200" dirty="0"/>
          </a:p>
          <a:p>
            <a:pPr lvl="1" eaLnBrk="1" hangingPunct="1"/>
            <a:endParaRPr lang="en-US" altLang="en-US" sz="1200" dirty="0"/>
          </a:p>
        </p:txBody>
      </p:sp>
      <p:pic>
        <p:nvPicPr>
          <p:cNvPr id="2" name="Picture 1"/>
          <p:cNvPicPr>
            <a:picLocks noChangeAspect="1"/>
          </p:cNvPicPr>
          <p:nvPr/>
        </p:nvPicPr>
        <p:blipFill>
          <a:blip r:embed="rId3"/>
          <a:stretch>
            <a:fillRect/>
          </a:stretch>
        </p:blipFill>
        <p:spPr>
          <a:xfrm>
            <a:off x="1484999" y="3619204"/>
            <a:ext cx="5326842" cy="1339712"/>
          </a:xfrm>
          <a:prstGeom prst="rect">
            <a:avLst/>
          </a:prstGeom>
        </p:spPr>
      </p:pic>
      <p:sp>
        <p:nvSpPr>
          <p:cNvPr id="3" name="Slide Number Placeholder 1">
            <a:extLst>
              <a:ext uri="{FF2B5EF4-FFF2-40B4-BE49-F238E27FC236}">
                <a16:creationId xmlns:a16="http://schemas.microsoft.com/office/drawing/2014/main" id="{208D2216-9526-E284-1D1D-85A00E678084}"/>
              </a:ext>
            </a:extLst>
          </p:cNvPr>
          <p:cNvSpPr>
            <a:spLocks noGrp="1"/>
          </p:cNvSpPr>
          <p:nvPr>
            <p:ph type="sldNum" sz="quarter" idx="12"/>
          </p:nvPr>
        </p:nvSpPr>
        <p:spPr>
          <a:xfrm>
            <a:off x="8531788" y="5648960"/>
            <a:ext cx="548640" cy="396240"/>
          </a:xfrm>
        </p:spPr>
        <p:txBody>
          <a:bodyPr/>
          <a:lstStyle/>
          <a:p>
            <a:fld id="{9FF00B85-E731-41BC-A6EB-B0123EBE7C90}" type="slidenum">
              <a:rPr lang="en-US" smtClean="0"/>
              <a:pPr/>
              <a:t>10</a:t>
            </a:fld>
            <a:endParaRPr lang="en-US"/>
          </a:p>
        </p:txBody>
      </p:sp>
    </p:spTree>
    <p:extLst>
      <p:ext uri="{BB962C8B-B14F-4D97-AF65-F5344CB8AC3E}">
        <p14:creationId xmlns:p14="http://schemas.microsoft.com/office/powerpoint/2010/main" val="1617417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1066800" y="381000"/>
            <a:ext cx="7620000" cy="1143000"/>
          </a:xfrm>
        </p:spPr>
        <p:txBody>
          <a:bodyPr>
            <a:normAutofit/>
          </a:bodyPr>
          <a:lstStyle/>
          <a:p>
            <a:pPr algn="ctr" eaLnBrk="1" hangingPunct="1"/>
            <a:r>
              <a:rPr lang="en-US" altLang="en-US" sz="2000" b="1" dirty="0">
                <a:latin typeface="Helvetica" panose="020B0604020202020204" pitchFamily="34" charset="0"/>
                <a:cs typeface="Helvetica" panose="020B0604020202020204" pitchFamily="34" charset="0"/>
              </a:rPr>
              <a:t>EMPLOYEE Entity Representation</a:t>
            </a:r>
          </a:p>
        </p:txBody>
      </p:sp>
      <p:sp>
        <p:nvSpPr>
          <p:cNvPr id="32772" name="Rectangle 3"/>
          <p:cNvSpPr>
            <a:spLocks noGrp="1" noChangeArrowheads="1"/>
          </p:cNvSpPr>
          <p:nvPr>
            <p:ph type="body" idx="1"/>
          </p:nvPr>
        </p:nvSpPr>
        <p:spPr>
          <a:xfrm>
            <a:off x="381000" y="1435037"/>
            <a:ext cx="7680081" cy="3657600"/>
          </a:xfrm>
        </p:spPr>
        <p:txBody>
          <a:bodyPr/>
          <a:lstStyle/>
          <a:p>
            <a:pPr algn="just"/>
            <a:r>
              <a:rPr lang="en-US" altLang="en-US" sz="2000" dirty="0">
                <a:latin typeface="Helvetica" panose="020B0604020202020204" pitchFamily="34" charset="0"/>
                <a:cs typeface="Helvetica" panose="020B0604020202020204" pitchFamily="34" charset="0"/>
              </a:rPr>
              <a:t>An entity type </a:t>
            </a:r>
            <a:r>
              <a:rPr lang="en-US" altLang="en-US" sz="2000" dirty="0">
                <a:solidFill>
                  <a:schemeClr val="hlink"/>
                </a:solidFill>
                <a:latin typeface="Helvetica" panose="020B0604020202020204" pitchFamily="34" charset="0"/>
                <a:cs typeface="Helvetica" panose="020B0604020202020204" pitchFamily="34" charset="0"/>
              </a:rPr>
              <a:t>EMPLOYEE</a:t>
            </a:r>
            <a:r>
              <a:rPr lang="en-US" altLang="en-US" sz="2000" dirty="0">
                <a:latin typeface="Helvetica" panose="020B0604020202020204" pitchFamily="34" charset="0"/>
                <a:cs typeface="Helvetica" panose="020B0604020202020204" pitchFamily="34" charset="0"/>
              </a:rPr>
              <a:t>  with attributes: </a:t>
            </a:r>
          </a:p>
          <a:p>
            <a:pPr lvl="1" algn="just"/>
            <a:r>
              <a:rPr lang="en-US" altLang="en-US" dirty="0">
                <a:latin typeface="Helvetica" panose="020B0604020202020204" pitchFamily="34" charset="0"/>
                <a:cs typeface="Helvetica" panose="020B0604020202020204" pitchFamily="34" charset="0"/>
              </a:rPr>
              <a:t>Name, CNIC, Address, Salary, </a:t>
            </a:r>
            <a:r>
              <a:rPr lang="en-US" altLang="en-US" dirty="0" err="1">
                <a:latin typeface="Helvetica" panose="020B0604020202020204" pitchFamily="34" charset="0"/>
                <a:cs typeface="Helvetica" panose="020B0604020202020204" pitchFamily="34" charset="0"/>
              </a:rPr>
              <a:t>BirthDate</a:t>
            </a:r>
            <a:r>
              <a:rPr lang="en-US" altLang="en-US" dirty="0">
                <a:latin typeface="Helvetica" panose="020B0604020202020204" pitchFamily="34" charset="0"/>
                <a:cs typeface="Helvetica" panose="020B0604020202020204" pitchFamily="34" charset="0"/>
              </a:rPr>
              <a:t>, Department, Supervisor, and </a:t>
            </a:r>
            <a:r>
              <a:rPr lang="en-US" altLang="en-US" dirty="0" err="1">
                <a:latin typeface="Helvetica" panose="020B0604020202020204" pitchFamily="34" charset="0"/>
                <a:cs typeface="Helvetica" panose="020B0604020202020204" pitchFamily="34" charset="0"/>
              </a:rPr>
              <a:t>WorksOn</a:t>
            </a:r>
            <a:r>
              <a:rPr lang="en-US" altLang="en-US" dirty="0">
                <a:latin typeface="Helvetica" panose="020B0604020202020204" pitchFamily="34" charset="0"/>
                <a:cs typeface="Helvetica" panose="020B0604020202020204" pitchFamily="34" charset="0"/>
              </a:rPr>
              <a:t>. </a:t>
            </a:r>
          </a:p>
          <a:p>
            <a:pPr lvl="1" algn="just"/>
            <a:r>
              <a:rPr lang="en-US" altLang="en-US" dirty="0" err="1">
                <a:latin typeface="Helvetica" panose="020B0604020202020204" pitchFamily="34" charset="0"/>
                <a:cs typeface="Helvetica" panose="020B0604020202020204" pitchFamily="34" charset="0"/>
              </a:rPr>
              <a:t>WorksOn</a:t>
            </a:r>
            <a:r>
              <a:rPr lang="en-US" altLang="en-US" dirty="0">
                <a:latin typeface="Helvetica" panose="020B0604020202020204" pitchFamily="34" charset="0"/>
                <a:cs typeface="Helvetica" panose="020B0604020202020204" pitchFamily="34" charset="0"/>
              </a:rPr>
              <a:t> is multi-valued composite attribute (project, Hours). </a:t>
            </a:r>
          </a:p>
          <a:p>
            <a:pPr lvl="1" algn="just"/>
            <a:r>
              <a:rPr lang="en-US" altLang="en-US" dirty="0">
                <a:latin typeface="Helvetica" panose="020B0604020202020204" pitchFamily="34" charset="0"/>
                <a:cs typeface="Helvetica" panose="020B0604020202020204" pitchFamily="34" charset="0"/>
              </a:rPr>
              <a:t>CNIC is the key attribute. Both name and address can be composite attributes.</a:t>
            </a:r>
          </a:p>
          <a:p>
            <a:pPr lvl="1" eaLnBrk="1" hangingPunct="1">
              <a:buFont typeface="Wingdings" panose="05000000000000000000" pitchFamily="2" charset="2"/>
              <a:buNone/>
            </a:pPr>
            <a:endParaRPr lang="en-US" altLang="en-US" sz="1200" dirty="0"/>
          </a:p>
        </p:txBody>
      </p:sp>
      <p:pic>
        <p:nvPicPr>
          <p:cNvPr id="2" name="Picture 1"/>
          <p:cNvPicPr>
            <a:picLocks noChangeAspect="1"/>
          </p:cNvPicPr>
          <p:nvPr/>
        </p:nvPicPr>
        <p:blipFill>
          <a:blip r:embed="rId2"/>
          <a:stretch>
            <a:fillRect/>
          </a:stretch>
        </p:blipFill>
        <p:spPr>
          <a:xfrm>
            <a:off x="2216761" y="3594163"/>
            <a:ext cx="4710479" cy="1893428"/>
          </a:xfrm>
          <a:prstGeom prst="rect">
            <a:avLst/>
          </a:prstGeom>
        </p:spPr>
      </p:pic>
      <p:sp>
        <p:nvSpPr>
          <p:cNvPr id="3" name="Slide Number Placeholder 1">
            <a:extLst>
              <a:ext uri="{FF2B5EF4-FFF2-40B4-BE49-F238E27FC236}">
                <a16:creationId xmlns:a16="http://schemas.microsoft.com/office/drawing/2014/main" id="{C4B88253-5B32-351A-2ABF-9DF09CFBFD90}"/>
              </a:ext>
            </a:extLst>
          </p:cNvPr>
          <p:cNvSpPr>
            <a:spLocks noGrp="1"/>
          </p:cNvSpPr>
          <p:nvPr>
            <p:ph type="sldNum" sz="quarter" idx="12"/>
          </p:nvPr>
        </p:nvSpPr>
        <p:spPr>
          <a:xfrm>
            <a:off x="8531788" y="5648960"/>
            <a:ext cx="548640" cy="396240"/>
          </a:xfrm>
        </p:spPr>
        <p:txBody>
          <a:bodyPr/>
          <a:lstStyle/>
          <a:p>
            <a:fld id="{9FF00B85-E731-41BC-A6EB-B0123EBE7C90}" type="slidenum">
              <a:rPr lang="en-US" smtClean="0"/>
              <a:pPr/>
              <a:t>11</a:t>
            </a:fld>
            <a:endParaRPr lang="en-US"/>
          </a:p>
        </p:txBody>
      </p:sp>
    </p:spTree>
    <p:extLst>
      <p:ext uri="{BB962C8B-B14F-4D97-AF65-F5344CB8AC3E}">
        <p14:creationId xmlns:p14="http://schemas.microsoft.com/office/powerpoint/2010/main" val="3009078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a:xfrm>
            <a:off x="533400" y="76200"/>
            <a:ext cx="7620000" cy="1143000"/>
          </a:xfrm>
        </p:spPr>
        <p:txBody>
          <a:bodyPr>
            <a:normAutofit/>
          </a:bodyPr>
          <a:lstStyle/>
          <a:p>
            <a:pPr eaLnBrk="1" hangingPunct="1"/>
            <a:r>
              <a:rPr lang="en-US" altLang="en-US" sz="2800" b="1" dirty="0">
                <a:latin typeface="He"/>
              </a:rPr>
              <a:t>DEPENDENT Entity Representation</a:t>
            </a:r>
          </a:p>
        </p:txBody>
      </p:sp>
      <p:sp>
        <p:nvSpPr>
          <p:cNvPr id="33796" name="Rectangle 3"/>
          <p:cNvSpPr>
            <a:spLocks noGrp="1" noChangeArrowheads="1"/>
          </p:cNvSpPr>
          <p:nvPr>
            <p:ph type="body" idx="1"/>
          </p:nvPr>
        </p:nvSpPr>
        <p:spPr>
          <a:xfrm>
            <a:off x="685800" y="1219200"/>
            <a:ext cx="6057900" cy="3543300"/>
          </a:xfrm>
        </p:spPr>
        <p:txBody>
          <a:bodyPr/>
          <a:lstStyle/>
          <a:p>
            <a:pPr eaLnBrk="1" hangingPunct="1"/>
            <a:r>
              <a:rPr lang="en-US" altLang="en-US" sz="2000" dirty="0">
                <a:latin typeface="Helvetica" panose="020B0604020202020204" pitchFamily="34" charset="0"/>
                <a:cs typeface="Helvetica" panose="020B0604020202020204" pitchFamily="34" charset="0"/>
              </a:rPr>
              <a:t>An entity type </a:t>
            </a:r>
            <a:r>
              <a:rPr lang="en-US" altLang="en-US" sz="2000" dirty="0">
                <a:solidFill>
                  <a:schemeClr val="hlink"/>
                </a:solidFill>
                <a:latin typeface="Helvetica" panose="020B0604020202020204" pitchFamily="34" charset="0"/>
                <a:cs typeface="Helvetica" panose="020B0604020202020204" pitchFamily="34" charset="0"/>
              </a:rPr>
              <a:t>DEPENDENT</a:t>
            </a:r>
            <a:r>
              <a:rPr lang="en-US" altLang="en-US" sz="2000" dirty="0">
                <a:latin typeface="Helvetica" panose="020B0604020202020204" pitchFamily="34" charset="0"/>
                <a:cs typeface="Helvetica" panose="020B0604020202020204" pitchFamily="34" charset="0"/>
              </a:rPr>
              <a:t>  (family members) has attributes: </a:t>
            </a:r>
          </a:p>
          <a:p>
            <a:pPr lvl="1" eaLnBrk="1" hangingPunct="1"/>
            <a:r>
              <a:rPr lang="en-US" altLang="en-US" dirty="0" err="1">
                <a:latin typeface="Helvetica" panose="020B0604020202020204" pitchFamily="34" charset="0"/>
                <a:cs typeface="Helvetica" panose="020B0604020202020204" pitchFamily="34" charset="0"/>
              </a:rPr>
              <a:t>EmpID</a:t>
            </a:r>
            <a:endParaRPr lang="en-US" altLang="en-US" dirty="0">
              <a:latin typeface="Helvetica" panose="020B0604020202020204" pitchFamily="34" charset="0"/>
              <a:cs typeface="Helvetica" panose="020B0604020202020204" pitchFamily="34" charset="0"/>
            </a:endParaRPr>
          </a:p>
          <a:p>
            <a:pPr lvl="1" eaLnBrk="1" hangingPunct="1"/>
            <a:r>
              <a:rPr lang="en-US" altLang="en-US" dirty="0" err="1">
                <a:latin typeface="Helvetica" panose="020B0604020202020204" pitchFamily="34" charset="0"/>
                <a:cs typeface="Helvetica" panose="020B0604020202020204" pitchFamily="34" charset="0"/>
              </a:rPr>
              <a:t>DependentName</a:t>
            </a:r>
            <a:endParaRPr lang="en-US" altLang="en-US" dirty="0">
              <a:latin typeface="Helvetica" panose="020B0604020202020204" pitchFamily="34" charset="0"/>
              <a:cs typeface="Helvetica" panose="020B0604020202020204" pitchFamily="34" charset="0"/>
            </a:endParaRPr>
          </a:p>
          <a:p>
            <a:pPr lvl="1" eaLnBrk="1" hangingPunct="1"/>
            <a:r>
              <a:rPr lang="en-US" altLang="en-US" dirty="0">
                <a:latin typeface="Helvetica" panose="020B0604020202020204" pitchFamily="34" charset="0"/>
                <a:cs typeface="Helvetica" panose="020B0604020202020204" pitchFamily="34" charset="0"/>
              </a:rPr>
              <a:t>Gender</a:t>
            </a:r>
          </a:p>
          <a:p>
            <a:pPr lvl="1" eaLnBrk="1" hangingPunct="1"/>
            <a:r>
              <a:rPr lang="en-US" altLang="en-US" dirty="0" err="1">
                <a:latin typeface="Helvetica" panose="020B0604020202020204" pitchFamily="34" charset="0"/>
                <a:cs typeface="Helvetica" panose="020B0604020202020204" pitchFamily="34" charset="0"/>
              </a:rPr>
              <a:t>BirthDate</a:t>
            </a:r>
            <a:endParaRPr lang="en-US" altLang="en-US" dirty="0">
              <a:latin typeface="Helvetica" panose="020B0604020202020204" pitchFamily="34" charset="0"/>
              <a:cs typeface="Helvetica" panose="020B0604020202020204" pitchFamily="34" charset="0"/>
            </a:endParaRPr>
          </a:p>
          <a:p>
            <a:pPr lvl="1" eaLnBrk="1" hangingPunct="1"/>
            <a:r>
              <a:rPr lang="en-US" altLang="en-US" dirty="0">
                <a:latin typeface="Helvetica" panose="020B0604020202020204" pitchFamily="34" charset="0"/>
                <a:cs typeface="Helvetica" panose="020B0604020202020204" pitchFamily="34" charset="0"/>
              </a:rPr>
              <a:t>Relationship</a:t>
            </a:r>
          </a:p>
          <a:p>
            <a:pPr lvl="1" eaLnBrk="1" hangingPunct="1">
              <a:buFont typeface="Wingdings" panose="05000000000000000000" pitchFamily="2" charset="2"/>
              <a:buNone/>
            </a:pPr>
            <a:endParaRPr lang="en-US" altLang="en-US" sz="1350" dirty="0"/>
          </a:p>
        </p:txBody>
      </p:sp>
      <p:pic>
        <p:nvPicPr>
          <p:cNvPr id="2" name="Picture 1"/>
          <p:cNvPicPr>
            <a:picLocks noChangeAspect="1"/>
          </p:cNvPicPr>
          <p:nvPr/>
        </p:nvPicPr>
        <p:blipFill>
          <a:blip r:embed="rId3"/>
          <a:stretch>
            <a:fillRect/>
          </a:stretch>
        </p:blipFill>
        <p:spPr>
          <a:xfrm>
            <a:off x="1969867" y="4069327"/>
            <a:ext cx="5204265" cy="1386346"/>
          </a:xfrm>
          <a:prstGeom prst="rect">
            <a:avLst/>
          </a:prstGeom>
        </p:spPr>
      </p:pic>
      <p:sp>
        <p:nvSpPr>
          <p:cNvPr id="3" name="Slide Number Placeholder 1">
            <a:extLst>
              <a:ext uri="{FF2B5EF4-FFF2-40B4-BE49-F238E27FC236}">
                <a16:creationId xmlns:a16="http://schemas.microsoft.com/office/drawing/2014/main" id="{C0A1747C-5585-3FE4-A5E5-56583DC559BF}"/>
              </a:ext>
            </a:extLst>
          </p:cNvPr>
          <p:cNvSpPr>
            <a:spLocks noGrp="1"/>
          </p:cNvSpPr>
          <p:nvPr>
            <p:ph type="sldNum" sz="quarter" idx="12"/>
          </p:nvPr>
        </p:nvSpPr>
        <p:spPr>
          <a:xfrm>
            <a:off x="8531788" y="5648960"/>
            <a:ext cx="548640" cy="396240"/>
          </a:xfrm>
        </p:spPr>
        <p:txBody>
          <a:bodyPr/>
          <a:lstStyle/>
          <a:p>
            <a:fld id="{9FF00B85-E731-41BC-A6EB-B0123EBE7C90}" type="slidenum">
              <a:rPr lang="en-US" smtClean="0"/>
              <a:pPr/>
              <a:t>12</a:t>
            </a:fld>
            <a:endParaRPr lang="en-US"/>
          </a:p>
        </p:txBody>
      </p:sp>
    </p:spTree>
    <p:extLst>
      <p:ext uri="{BB962C8B-B14F-4D97-AF65-F5344CB8AC3E}">
        <p14:creationId xmlns:p14="http://schemas.microsoft.com/office/powerpoint/2010/main" val="42309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fig03_08">
            <a:extLst>
              <a:ext uri="{FF2B5EF4-FFF2-40B4-BE49-F238E27FC236}">
                <a16:creationId xmlns:a16="http://schemas.microsoft.com/office/drawing/2014/main" id="{C468027B-338B-4113-8FAB-3236E0E4E48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28313"/>
          <a:stretch/>
        </p:blipFill>
        <p:spPr bwMode="auto">
          <a:xfrm>
            <a:off x="1409700" y="152400"/>
            <a:ext cx="6210299" cy="6553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2FF05C1-1358-5B96-1DC0-377A9A496903}"/>
              </a:ext>
            </a:extLst>
          </p:cNvPr>
          <p:cNvSpPr>
            <a:spLocks noGrp="1"/>
          </p:cNvSpPr>
          <p:nvPr>
            <p:ph type="sldNum" sz="quarter" idx="12"/>
          </p:nvPr>
        </p:nvSpPr>
        <p:spPr>
          <a:xfrm>
            <a:off x="8531788" y="5648960"/>
            <a:ext cx="548640" cy="396240"/>
          </a:xfrm>
        </p:spPr>
        <p:txBody>
          <a:bodyPr/>
          <a:lstStyle/>
          <a:p>
            <a:fld id="{9FF00B85-E731-41BC-A6EB-B0123EBE7C90}" type="slidenum">
              <a:rPr lang="en-US" smtClean="0"/>
              <a:pPr/>
              <a:t>13</a:t>
            </a:fld>
            <a:endParaRPr lang="en-US"/>
          </a:p>
        </p:txBody>
      </p:sp>
    </p:spTree>
    <p:extLst>
      <p:ext uri="{BB962C8B-B14F-4D97-AF65-F5344CB8AC3E}">
        <p14:creationId xmlns:p14="http://schemas.microsoft.com/office/powerpoint/2010/main" val="2603065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9"/>
          <p:cNvSpPr>
            <a:spLocks noGrp="1" noChangeArrowheads="1"/>
          </p:cNvSpPr>
          <p:nvPr>
            <p:ph type="title"/>
          </p:nvPr>
        </p:nvSpPr>
        <p:spPr>
          <a:xfrm>
            <a:off x="457200" y="530561"/>
            <a:ext cx="7620000" cy="1143000"/>
          </a:xfrm>
        </p:spPr>
        <p:txBody>
          <a:bodyPr>
            <a:normAutofit/>
          </a:bodyPr>
          <a:lstStyle/>
          <a:p>
            <a:r>
              <a:rPr lang="en-US" altLang="en-US" sz="2800" b="1" dirty="0">
                <a:latin typeface="Helvetica" panose="020B0604020202020204" pitchFamily="34" charset="0"/>
                <a:cs typeface="Helvetica" panose="020B0604020202020204" pitchFamily="34" charset="0"/>
              </a:rPr>
              <a:t>Department &amp; Employee</a:t>
            </a:r>
          </a:p>
        </p:txBody>
      </p:sp>
      <p:sp>
        <p:nvSpPr>
          <p:cNvPr id="10250" name="Rectangle 10">
            <a:extLst>
              <a:ext uri="{FF2B5EF4-FFF2-40B4-BE49-F238E27FC236}">
                <a16:creationId xmlns:a16="http://schemas.microsoft.com/office/drawing/2014/main" id="{DA00FA0A-A946-A54C-B839-20C89D10A1F0}"/>
              </a:ext>
            </a:extLst>
          </p:cNvPr>
          <p:cNvSpPr>
            <a:spLocks noGrp="1" noChangeArrowheads="1"/>
          </p:cNvSpPr>
          <p:nvPr>
            <p:ph type="body" idx="1"/>
          </p:nvPr>
        </p:nvSpPr>
        <p:spPr>
          <a:xfrm>
            <a:off x="628650" y="2108598"/>
            <a:ext cx="7600950" cy="3402806"/>
          </a:xfrm>
        </p:spPr>
        <p:txBody>
          <a:bodyPr>
            <a:normAutofit fontScale="92500" lnSpcReduction="20000"/>
          </a:bodyPr>
          <a:lstStyle/>
          <a:p>
            <a:pPr>
              <a:defRPr/>
            </a:pPr>
            <a:r>
              <a:rPr lang="en-US" sz="2000" dirty="0">
                <a:latin typeface="Helvetica" panose="020B0604020202020204" pitchFamily="34" charset="0"/>
                <a:cs typeface="Helvetica" panose="020B0604020202020204" pitchFamily="34" charset="0"/>
              </a:rPr>
              <a:t>Consider Employees are working in departments:</a:t>
            </a:r>
          </a:p>
          <a:p>
            <a:pPr lvl="1">
              <a:defRPr/>
            </a:pPr>
            <a:endParaRPr lang="en-US" dirty="0">
              <a:latin typeface="Helvetica" panose="020B0604020202020204" pitchFamily="34" charset="0"/>
              <a:cs typeface="Helvetica" panose="020B0604020202020204" pitchFamily="34" charset="0"/>
            </a:endParaRPr>
          </a:p>
          <a:p>
            <a:pPr lvl="1">
              <a:defRPr/>
            </a:pPr>
            <a:r>
              <a:rPr lang="en-US" dirty="0">
                <a:latin typeface="Helvetica" panose="020B0604020202020204" pitchFamily="34" charset="0"/>
                <a:cs typeface="Helvetica" panose="020B0604020202020204" pitchFamily="34" charset="0"/>
              </a:rPr>
              <a:t>Department</a:t>
            </a:r>
          </a:p>
          <a:p>
            <a:pPr lvl="1">
              <a:defRPr/>
            </a:pPr>
            <a:r>
              <a:rPr lang="en-US" dirty="0">
                <a:latin typeface="Helvetica" panose="020B0604020202020204" pitchFamily="34" charset="0"/>
                <a:cs typeface="Helvetica" panose="020B0604020202020204" pitchFamily="34" charset="0"/>
              </a:rPr>
              <a:t>Employee</a:t>
            </a:r>
          </a:p>
          <a:p>
            <a:pPr lvl="1">
              <a:defRPr/>
            </a:pPr>
            <a:r>
              <a:rPr lang="en-US" dirty="0">
                <a:solidFill>
                  <a:srgbClr val="FF0000"/>
                </a:solidFill>
                <a:latin typeface="Helvetica" panose="020B0604020202020204" pitchFamily="34" charset="0"/>
                <a:cs typeface="Helvetica" panose="020B0604020202020204" pitchFamily="34" charset="0"/>
              </a:rPr>
              <a:t>Manager/ Boss??</a:t>
            </a:r>
          </a:p>
          <a:p>
            <a:pPr lvl="1">
              <a:defRPr/>
            </a:pPr>
            <a:endParaRPr lang="en-US" dirty="0">
              <a:latin typeface="Helvetica" panose="020B0604020202020204" pitchFamily="34" charset="0"/>
              <a:cs typeface="Helvetica" panose="020B0604020202020204" pitchFamily="34" charset="0"/>
            </a:endParaRPr>
          </a:p>
          <a:p>
            <a:pPr marL="342900" lvl="1" indent="0">
              <a:buNone/>
              <a:defRPr/>
            </a:pPr>
            <a:endParaRPr lang="en-US" dirty="0">
              <a:latin typeface="Helvetica" panose="020B0604020202020204" pitchFamily="34" charset="0"/>
              <a:cs typeface="Helvetica" panose="020B0604020202020204" pitchFamily="34" charset="0"/>
            </a:endParaRPr>
          </a:p>
          <a:p>
            <a:pPr lvl="1">
              <a:defRPr/>
            </a:pPr>
            <a:r>
              <a:rPr lang="en-US" dirty="0">
                <a:latin typeface="Helvetica" panose="020B0604020202020204" pitchFamily="34" charset="0"/>
                <a:cs typeface="Helvetica" panose="020B0604020202020204" pitchFamily="34" charset="0"/>
              </a:rPr>
              <a:t>Employees belong to Departments</a:t>
            </a:r>
          </a:p>
          <a:p>
            <a:pPr lvl="1">
              <a:defRPr/>
            </a:pPr>
            <a:r>
              <a:rPr lang="en-US" dirty="0">
                <a:latin typeface="Helvetica" panose="020B0604020202020204" pitchFamily="34" charset="0"/>
                <a:cs typeface="Helvetica" panose="020B0604020202020204" pitchFamily="34" charset="0"/>
              </a:rPr>
              <a:t>Some employees are managers of department</a:t>
            </a:r>
          </a:p>
          <a:p>
            <a:pPr lvl="1">
              <a:defRPr/>
            </a:pPr>
            <a:r>
              <a:rPr lang="en-US" dirty="0">
                <a:latin typeface="Helvetica" panose="020B0604020202020204" pitchFamily="34" charset="0"/>
                <a:cs typeface="Helvetica" panose="020B0604020202020204" pitchFamily="34" charset="0"/>
              </a:rPr>
              <a:t>Employee may work in more than one </a:t>
            </a:r>
            <a:r>
              <a:rPr lang="en-US" dirty="0" err="1">
                <a:latin typeface="Helvetica" panose="020B0604020202020204" pitchFamily="34" charset="0"/>
                <a:cs typeface="Helvetica" panose="020B0604020202020204" pitchFamily="34" charset="0"/>
              </a:rPr>
              <a:t>dept</a:t>
            </a:r>
            <a:r>
              <a:rPr lang="en-US" dirty="0">
                <a:latin typeface="Helvetica" panose="020B0604020202020204" pitchFamily="34" charset="0"/>
                <a:cs typeface="Helvetica" panose="020B0604020202020204" pitchFamily="34" charset="0"/>
              </a:rPr>
              <a:t> </a:t>
            </a:r>
          </a:p>
          <a:p>
            <a:pPr lvl="1">
              <a:defRPr/>
            </a:pPr>
            <a:r>
              <a:rPr lang="en-US" dirty="0">
                <a:latin typeface="Helvetica" panose="020B0604020202020204" pitchFamily="34" charset="0"/>
                <a:cs typeface="Helvetica" panose="020B0604020202020204" pitchFamily="34" charset="0"/>
              </a:rPr>
              <a:t>Some are managers of other employees</a:t>
            </a:r>
          </a:p>
          <a:p>
            <a:pPr lvl="1">
              <a:defRPr/>
            </a:pPr>
            <a:endParaRPr lang="en-US" sz="1500" dirty="0">
              <a:latin typeface="Helvetica" panose="020B0604020202020204" pitchFamily="34" charset="0"/>
              <a:cs typeface="Helvetica" panose="020B0604020202020204" pitchFamily="34" charset="0"/>
            </a:endParaRPr>
          </a:p>
          <a:p>
            <a:pPr marL="342900" lvl="1" indent="0">
              <a:buNone/>
              <a:defRPr/>
            </a:pPr>
            <a:endParaRPr lang="en-US" sz="1500" dirty="0">
              <a:latin typeface="Helvetica" panose="020B0604020202020204" pitchFamily="34" charset="0"/>
              <a:cs typeface="Helvetica" panose="020B0604020202020204" pitchFamily="34" charset="0"/>
            </a:endParaRPr>
          </a:p>
        </p:txBody>
      </p:sp>
      <p:sp>
        <p:nvSpPr>
          <p:cNvPr id="5" name="Right Brace 4">
            <a:extLst>
              <a:ext uri="{FF2B5EF4-FFF2-40B4-BE49-F238E27FC236}">
                <a16:creationId xmlns:a16="http://schemas.microsoft.com/office/drawing/2014/main" id="{6EA1D980-5A7E-3D45-A7A4-63E5A2E91635}"/>
              </a:ext>
            </a:extLst>
          </p:cNvPr>
          <p:cNvSpPr/>
          <p:nvPr/>
        </p:nvSpPr>
        <p:spPr>
          <a:xfrm>
            <a:off x="3466152" y="2627250"/>
            <a:ext cx="214313" cy="971550"/>
          </a:xfrm>
          <a:prstGeom prst="rightBrace">
            <a:avLst/>
          </a:prstGeom>
          <a:noFill/>
          <a:ln w="635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sz="1350" dirty="0">
              <a:latin typeface="Helvetica" panose="020B0604020202020204" pitchFamily="34" charset="0"/>
              <a:cs typeface="Helvetica" panose="020B0604020202020204" pitchFamily="34" charset="0"/>
            </a:endParaRPr>
          </a:p>
        </p:txBody>
      </p:sp>
      <p:sp>
        <p:nvSpPr>
          <p:cNvPr id="6" name="TextBox 5"/>
          <p:cNvSpPr txBox="1">
            <a:spLocks noChangeArrowheads="1"/>
          </p:cNvSpPr>
          <p:nvPr/>
        </p:nvSpPr>
        <p:spPr bwMode="auto">
          <a:xfrm>
            <a:off x="3877270" y="2895600"/>
            <a:ext cx="110370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800" i="1" dirty="0">
                <a:solidFill>
                  <a:srgbClr val="FF0000"/>
                </a:solidFill>
                <a:latin typeface="Helvetica" panose="020B0604020202020204" pitchFamily="34" charset="0"/>
                <a:cs typeface="Helvetica" panose="020B0604020202020204" pitchFamily="34" charset="0"/>
              </a:rPr>
              <a:t>Entities</a:t>
            </a:r>
          </a:p>
        </p:txBody>
      </p:sp>
      <p:sp>
        <p:nvSpPr>
          <p:cNvPr id="7" name="Right Brace 6">
            <a:extLst>
              <a:ext uri="{FF2B5EF4-FFF2-40B4-BE49-F238E27FC236}">
                <a16:creationId xmlns:a16="http://schemas.microsoft.com/office/drawing/2014/main" id="{1A2C6A7A-8330-2746-8304-0071CD4B2550}"/>
              </a:ext>
            </a:extLst>
          </p:cNvPr>
          <p:cNvSpPr/>
          <p:nvPr/>
        </p:nvSpPr>
        <p:spPr>
          <a:xfrm>
            <a:off x="6449617" y="4161540"/>
            <a:ext cx="207169" cy="1032272"/>
          </a:xfrm>
          <a:prstGeom prst="rightBrace">
            <a:avLst/>
          </a:prstGeom>
          <a:noFill/>
          <a:ln w="63500">
            <a:solidFill>
              <a:srgbClr val="00B0F0"/>
            </a:solidFill>
          </a:ln>
        </p:spPr>
        <p:style>
          <a:lnRef idx="1">
            <a:schemeClr val="accent1"/>
          </a:lnRef>
          <a:fillRef idx="0">
            <a:schemeClr val="accent1"/>
          </a:fillRef>
          <a:effectRef idx="0">
            <a:schemeClr val="accent1"/>
          </a:effectRef>
          <a:fontRef idx="minor">
            <a:schemeClr val="tx1"/>
          </a:fontRef>
        </p:style>
        <p:txBody>
          <a:bodyPr anchor="ctr"/>
          <a:lstStyle/>
          <a:p>
            <a:pPr algn="ctr" eaLnBrk="1" hangingPunct="1">
              <a:defRPr/>
            </a:pPr>
            <a:endParaRPr lang="en-US" sz="1350">
              <a:latin typeface="Helvetica" panose="020B0604020202020204" pitchFamily="34" charset="0"/>
              <a:cs typeface="Helvetica" panose="020B0604020202020204" pitchFamily="34" charset="0"/>
            </a:endParaRPr>
          </a:p>
        </p:txBody>
      </p:sp>
      <p:sp>
        <p:nvSpPr>
          <p:cNvPr id="8" name="TextBox 7"/>
          <p:cNvSpPr txBox="1">
            <a:spLocks noChangeArrowheads="1"/>
          </p:cNvSpPr>
          <p:nvPr/>
        </p:nvSpPr>
        <p:spPr bwMode="auto">
          <a:xfrm>
            <a:off x="6553200" y="4419600"/>
            <a:ext cx="18180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4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0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16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Tahoma" panose="020B0604030504040204" pitchFamily="34" charset="0"/>
              </a:defRPr>
            </a:lvl9pPr>
          </a:lstStyle>
          <a:p>
            <a:pPr algn="ctr" eaLnBrk="1" hangingPunct="1">
              <a:spcBef>
                <a:spcPct val="0"/>
              </a:spcBef>
              <a:buClrTx/>
              <a:buSzTx/>
              <a:buFontTx/>
              <a:buNone/>
            </a:pPr>
            <a:r>
              <a:rPr lang="en-US" altLang="en-US" sz="1800" i="1" dirty="0">
                <a:solidFill>
                  <a:srgbClr val="00B0F0"/>
                </a:solidFill>
                <a:latin typeface="Helvetica" panose="020B0604020202020204" pitchFamily="34" charset="0"/>
                <a:cs typeface="Helvetica" panose="020B0604020202020204" pitchFamily="34" charset="0"/>
              </a:rPr>
              <a:t>Relationships</a:t>
            </a:r>
          </a:p>
        </p:txBody>
      </p:sp>
      <p:sp>
        <p:nvSpPr>
          <p:cNvPr id="2" name="Slide Number Placeholder 1">
            <a:extLst>
              <a:ext uri="{FF2B5EF4-FFF2-40B4-BE49-F238E27FC236}">
                <a16:creationId xmlns:a16="http://schemas.microsoft.com/office/drawing/2014/main" id="{B3D919D4-1BB8-D4B7-B4C4-EFDEDB713122}"/>
              </a:ext>
            </a:extLst>
          </p:cNvPr>
          <p:cNvSpPr>
            <a:spLocks noGrp="1"/>
          </p:cNvSpPr>
          <p:nvPr>
            <p:ph type="sldNum" sz="quarter" idx="12"/>
          </p:nvPr>
        </p:nvSpPr>
        <p:spPr>
          <a:xfrm>
            <a:off x="8531788" y="5648960"/>
            <a:ext cx="548640" cy="396240"/>
          </a:xfrm>
        </p:spPr>
        <p:txBody>
          <a:bodyPr/>
          <a:lstStyle/>
          <a:p>
            <a:fld id="{9FF00B85-E731-41BC-A6EB-B0123EBE7C90}" type="slidenum">
              <a:rPr lang="en-US" smtClean="0"/>
              <a:pPr/>
              <a:t>14</a:t>
            </a:fld>
            <a:endParaRPr lang="en-US"/>
          </a:p>
        </p:txBody>
      </p:sp>
    </p:spTree>
    <p:extLst>
      <p:ext uri="{BB962C8B-B14F-4D97-AF65-F5344CB8AC3E}">
        <p14:creationId xmlns:p14="http://schemas.microsoft.com/office/powerpoint/2010/main" val="24528623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50">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50">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50">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50">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250">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50">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250">
                                            <p:txEl>
                                              <p:pRg st="9" end="9"/>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250">
                                            <p:txEl>
                                              <p:pRg st="10" end="10"/>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0" grpId="0" build="p"/>
      <p:bldP spid="5" grpId="0" animBg="1"/>
      <p:bldP spid="6" grpId="0"/>
      <p:bldP spid="7" grpId="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Title 1">
            <a:extLst>
              <a:ext uri="{FF2B5EF4-FFF2-40B4-BE49-F238E27FC236}">
                <a16:creationId xmlns:a16="http://schemas.microsoft.com/office/drawing/2014/main" id="{887D514D-5145-4F03-93FC-C4C2A4807C0E}"/>
              </a:ext>
            </a:extLst>
          </p:cNvPr>
          <p:cNvSpPr>
            <a:spLocks noGrp="1" noChangeArrowheads="1"/>
          </p:cNvSpPr>
          <p:nvPr>
            <p:ph type="title"/>
          </p:nvPr>
        </p:nvSpPr>
        <p:spPr>
          <a:xfrm>
            <a:off x="609600" y="614363"/>
            <a:ext cx="7620000" cy="1143000"/>
          </a:xfrm>
        </p:spPr>
        <p:txBody>
          <a:bodyPr/>
          <a:lstStyle/>
          <a:p>
            <a:r>
              <a:rPr lang="en-US" altLang="en-US" dirty="0">
                <a:latin typeface="Helvetica" panose="020B0604020202020204" pitchFamily="34" charset="0"/>
                <a:cs typeface="Helvetica" panose="020B0604020202020204" pitchFamily="34" charset="0"/>
              </a:rPr>
              <a:t>Basic Examples</a:t>
            </a:r>
          </a:p>
        </p:txBody>
      </p:sp>
      <p:grpSp>
        <p:nvGrpSpPr>
          <p:cNvPr id="5" name="Group 10">
            <a:extLst>
              <a:ext uri="{FF2B5EF4-FFF2-40B4-BE49-F238E27FC236}">
                <a16:creationId xmlns:a16="http://schemas.microsoft.com/office/drawing/2014/main" id="{067DB4AD-FCED-4077-8572-ABF535871788}"/>
              </a:ext>
            </a:extLst>
          </p:cNvPr>
          <p:cNvGrpSpPr>
            <a:grpSpLocks/>
          </p:cNvGrpSpPr>
          <p:nvPr/>
        </p:nvGrpSpPr>
        <p:grpSpPr bwMode="auto">
          <a:xfrm>
            <a:off x="1714500" y="2328863"/>
            <a:ext cx="5257800" cy="685800"/>
            <a:chOff x="1248" y="3360"/>
            <a:chExt cx="4176" cy="576"/>
          </a:xfrm>
        </p:grpSpPr>
        <p:sp>
          <p:nvSpPr>
            <p:cNvPr id="117779" name="Rectangle 11">
              <a:extLst>
                <a:ext uri="{FF2B5EF4-FFF2-40B4-BE49-F238E27FC236}">
                  <a16:creationId xmlns:a16="http://schemas.microsoft.com/office/drawing/2014/main" id="{FBB27163-7DBD-4360-A4F8-1D460D8D6E27}"/>
                </a:ext>
              </a:extLst>
            </p:cNvPr>
            <p:cNvSpPr>
              <a:spLocks noChangeArrowheads="1"/>
            </p:cNvSpPr>
            <p:nvPr/>
          </p:nvSpPr>
          <p:spPr bwMode="auto">
            <a:xfrm>
              <a:off x="1248" y="3480"/>
              <a:ext cx="999" cy="336"/>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9pPr>
            </a:lstStyle>
            <a:p>
              <a:pPr algn="ctr" eaLnBrk="1" hangingPunct="1">
                <a:spcBef>
                  <a:spcPct val="0"/>
                </a:spcBef>
                <a:buClrTx/>
                <a:buSzTx/>
                <a:buFontTx/>
                <a:buNone/>
              </a:pPr>
              <a:r>
                <a:rPr lang="en-US" altLang="en-US" sz="1800">
                  <a:solidFill>
                    <a:schemeClr val="tx1"/>
                  </a:solidFill>
                  <a:latin typeface="Times New Roman" panose="02020603050405020304" pitchFamily="18" charset="0"/>
                </a:rPr>
                <a:t>EMPLOYEE</a:t>
              </a:r>
            </a:p>
          </p:txBody>
        </p:sp>
        <p:sp>
          <p:nvSpPr>
            <p:cNvPr id="117780" name="Rectangle 12">
              <a:extLst>
                <a:ext uri="{FF2B5EF4-FFF2-40B4-BE49-F238E27FC236}">
                  <a16:creationId xmlns:a16="http://schemas.microsoft.com/office/drawing/2014/main" id="{1FFD6A25-9280-4E5D-B099-212236E25C30}"/>
                </a:ext>
              </a:extLst>
            </p:cNvPr>
            <p:cNvSpPr>
              <a:spLocks noChangeArrowheads="1"/>
            </p:cNvSpPr>
            <p:nvPr/>
          </p:nvSpPr>
          <p:spPr bwMode="auto">
            <a:xfrm>
              <a:off x="4272" y="3480"/>
              <a:ext cx="1152" cy="336"/>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9pPr>
            </a:lstStyle>
            <a:p>
              <a:pPr algn="ctr" eaLnBrk="1" hangingPunct="1">
                <a:spcBef>
                  <a:spcPct val="0"/>
                </a:spcBef>
                <a:buClrTx/>
                <a:buSzTx/>
                <a:buFontTx/>
                <a:buNone/>
              </a:pPr>
              <a:r>
                <a:rPr lang="en-US" altLang="en-US" sz="1800">
                  <a:solidFill>
                    <a:schemeClr val="tx1"/>
                  </a:solidFill>
                  <a:latin typeface="Times New Roman" panose="02020603050405020304" pitchFamily="18" charset="0"/>
                </a:rPr>
                <a:t>DEPARTMENT</a:t>
              </a:r>
            </a:p>
          </p:txBody>
        </p:sp>
        <p:sp>
          <p:nvSpPr>
            <p:cNvPr id="117781" name="AutoShape 13">
              <a:extLst>
                <a:ext uri="{FF2B5EF4-FFF2-40B4-BE49-F238E27FC236}">
                  <a16:creationId xmlns:a16="http://schemas.microsoft.com/office/drawing/2014/main" id="{3898A946-67DD-4DCF-AB0C-5E9D98589F0E}"/>
                </a:ext>
              </a:extLst>
            </p:cNvPr>
            <p:cNvSpPr>
              <a:spLocks noChangeArrowheads="1"/>
            </p:cNvSpPr>
            <p:nvPr/>
          </p:nvSpPr>
          <p:spPr bwMode="auto">
            <a:xfrm>
              <a:off x="2736" y="3360"/>
              <a:ext cx="912" cy="576"/>
            </a:xfrm>
            <a:prstGeom prst="diamond">
              <a:avLst/>
            </a:prstGeom>
            <a:solidFill>
              <a:schemeClr val="accent1"/>
            </a:solidFill>
            <a:ln w="9525">
              <a:solidFill>
                <a:schemeClr val="tx1"/>
              </a:solidFill>
              <a:miter lim="800000"/>
              <a:headEnd/>
              <a:tailEnd/>
            </a:ln>
          </p:spPr>
          <p:txBody>
            <a:bodyPr wrap="none"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9pPr>
            </a:lstStyle>
            <a:p>
              <a:pPr algn="ctr" eaLnBrk="1" hangingPunct="1">
                <a:spcBef>
                  <a:spcPct val="0"/>
                </a:spcBef>
                <a:buClrTx/>
                <a:buSzTx/>
                <a:buFontTx/>
                <a:buNone/>
              </a:pPr>
              <a:r>
                <a:rPr lang="en-US" altLang="en-US" sz="1050" b="1">
                  <a:solidFill>
                    <a:schemeClr val="tx1"/>
                  </a:solidFill>
                  <a:latin typeface="Times New Roman" panose="02020603050405020304" pitchFamily="18" charset="0"/>
                </a:rPr>
                <a:t>MANAGES</a:t>
              </a:r>
            </a:p>
          </p:txBody>
        </p:sp>
        <p:cxnSp>
          <p:nvCxnSpPr>
            <p:cNvPr id="117782" name="AutoShape 14">
              <a:extLst>
                <a:ext uri="{FF2B5EF4-FFF2-40B4-BE49-F238E27FC236}">
                  <a16:creationId xmlns:a16="http://schemas.microsoft.com/office/drawing/2014/main" id="{582D42AF-3A10-4848-A322-27164F954CB4}"/>
                </a:ext>
              </a:extLst>
            </p:cNvPr>
            <p:cNvCxnSpPr>
              <a:cxnSpLocks noChangeShapeType="1"/>
              <a:stCxn id="117779" idx="3"/>
              <a:endCxn id="117781" idx="1"/>
            </p:cNvCxnSpPr>
            <p:nvPr/>
          </p:nvCxnSpPr>
          <p:spPr bwMode="auto">
            <a:xfrm>
              <a:off x="2247" y="3648"/>
              <a:ext cx="489" cy="0"/>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17783" name="AutoShape 15">
              <a:extLst>
                <a:ext uri="{FF2B5EF4-FFF2-40B4-BE49-F238E27FC236}">
                  <a16:creationId xmlns:a16="http://schemas.microsoft.com/office/drawing/2014/main" id="{98304FC3-65F3-4F85-870A-BE3936182294}"/>
                </a:ext>
              </a:extLst>
            </p:cNvPr>
            <p:cNvCxnSpPr>
              <a:cxnSpLocks noChangeShapeType="1"/>
              <a:stCxn id="117781" idx="3"/>
              <a:endCxn id="117780" idx="1"/>
            </p:cNvCxnSpPr>
            <p:nvPr/>
          </p:nvCxnSpPr>
          <p:spPr bwMode="auto">
            <a:xfrm>
              <a:off x="3648" y="3648"/>
              <a:ext cx="624" cy="0"/>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grpSp>
      <p:grpSp>
        <p:nvGrpSpPr>
          <p:cNvPr id="11" name="Group 16">
            <a:extLst>
              <a:ext uri="{FF2B5EF4-FFF2-40B4-BE49-F238E27FC236}">
                <a16:creationId xmlns:a16="http://schemas.microsoft.com/office/drawing/2014/main" id="{FD1961EF-A6FF-41E2-BCC8-D141BA7686AA}"/>
              </a:ext>
            </a:extLst>
          </p:cNvPr>
          <p:cNvGrpSpPr>
            <a:grpSpLocks/>
          </p:cNvGrpSpPr>
          <p:nvPr/>
        </p:nvGrpSpPr>
        <p:grpSpPr bwMode="auto">
          <a:xfrm>
            <a:off x="1943100" y="4114800"/>
            <a:ext cx="4972050" cy="1600200"/>
            <a:chOff x="1296" y="2544"/>
            <a:chExt cx="4176" cy="1344"/>
          </a:xfrm>
        </p:grpSpPr>
        <p:sp>
          <p:nvSpPr>
            <p:cNvPr id="117771" name="Rectangle 17">
              <a:extLst>
                <a:ext uri="{FF2B5EF4-FFF2-40B4-BE49-F238E27FC236}">
                  <a16:creationId xmlns:a16="http://schemas.microsoft.com/office/drawing/2014/main" id="{AA3E1A57-D085-482F-96CD-80682CC111FF}"/>
                </a:ext>
              </a:extLst>
            </p:cNvPr>
            <p:cNvSpPr>
              <a:spLocks noChangeArrowheads="1"/>
            </p:cNvSpPr>
            <p:nvPr/>
          </p:nvSpPr>
          <p:spPr bwMode="auto">
            <a:xfrm>
              <a:off x="1296" y="2952"/>
              <a:ext cx="1056" cy="336"/>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9pPr>
            </a:lstStyle>
            <a:p>
              <a:pPr algn="ctr" eaLnBrk="1" hangingPunct="1">
                <a:spcBef>
                  <a:spcPct val="0"/>
                </a:spcBef>
                <a:buClrTx/>
                <a:buSzTx/>
                <a:buFontTx/>
                <a:buNone/>
              </a:pPr>
              <a:r>
                <a:rPr lang="en-US" altLang="en-US" sz="1800">
                  <a:solidFill>
                    <a:schemeClr val="tx1"/>
                  </a:solidFill>
                  <a:latin typeface="Times New Roman" panose="02020603050405020304" pitchFamily="18" charset="0"/>
                </a:rPr>
                <a:t>EMPLOYEE</a:t>
              </a:r>
            </a:p>
          </p:txBody>
        </p:sp>
        <p:sp>
          <p:nvSpPr>
            <p:cNvPr id="117772" name="Rectangle 18">
              <a:extLst>
                <a:ext uri="{FF2B5EF4-FFF2-40B4-BE49-F238E27FC236}">
                  <a16:creationId xmlns:a16="http://schemas.microsoft.com/office/drawing/2014/main" id="{69822C18-4D79-40B6-B4F4-B8CF788B73EF}"/>
                </a:ext>
              </a:extLst>
            </p:cNvPr>
            <p:cNvSpPr>
              <a:spLocks noChangeArrowheads="1"/>
            </p:cNvSpPr>
            <p:nvPr/>
          </p:nvSpPr>
          <p:spPr bwMode="auto">
            <a:xfrm>
              <a:off x="4176" y="2952"/>
              <a:ext cx="1296" cy="336"/>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9pPr>
            </a:lstStyle>
            <a:p>
              <a:pPr algn="ctr" eaLnBrk="1" hangingPunct="1">
                <a:spcBef>
                  <a:spcPct val="0"/>
                </a:spcBef>
                <a:buClrTx/>
                <a:buSzTx/>
                <a:buFontTx/>
                <a:buNone/>
              </a:pPr>
              <a:r>
                <a:rPr lang="en-US" altLang="en-US" sz="1800">
                  <a:solidFill>
                    <a:schemeClr val="tx1"/>
                  </a:solidFill>
                  <a:latin typeface="Times New Roman" panose="02020603050405020304" pitchFamily="18" charset="0"/>
                </a:rPr>
                <a:t>DEPARTMENT</a:t>
              </a:r>
            </a:p>
          </p:txBody>
        </p:sp>
        <p:sp>
          <p:nvSpPr>
            <p:cNvPr id="117773" name="AutoShape 19">
              <a:extLst>
                <a:ext uri="{FF2B5EF4-FFF2-40B4-BE49-F238E27FC236}">
                  <a16:creationId xmlns:a16="http://schemas.microsoft.com/office/drawing/2014/main" id="{444D298C-79A3-4673-A86F-369C32439E12}"/>
                </a:ext>
              </a:extLst>
            </p:cNvPr>
            <p:cNvSpPr>
              <a:spLocks noChangeArrowheads="1"/>
            </p:cNvSpPr>
            <p:nvPr/>
          </p:nvSpPr>
          <p:spPr bwMode="auto">
            <a:xfrm>
              <a:off x="2788" y="2544"/>
              <a:ext cx="912" cy="576"/>
            </a:xfrm>
            <a:prstGeom prst="diamond">
              <a:avLst/>
            </a:prstGeom>
            <a:solidFill>
              <a:schemeClr val="accent1"/>
            </a:solidFill>
            <a:ln w="9525">
              <a:solidFill>
                <a:schemeClr val="tx1"/>
              </a:solidFill>
              <a:miter lim="800000"/>
              <a:headEnd/>
              <a:tailEnd/>
            </a:ln>
          </p:spPr>
          <p:txBody>
            <a:bodyPr wrap="none"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9pPr>
            </a:lstStyle>
            <a:p>
              <a:pPr algn="ctr" eaLnBrk="1" hangingPunct="1">
                <a:spcBef>
                  <a:spcPct val="0"/>
                </a:spcBef>
                <a:buClrTx/>
                <a:buSzTx/>
                <a:buFontTx/>
                <a:buNone/>
              </a:pPr>
              <a:r>
                <a:rPr lang="en-US" altLang="en-US" sz="1050" b="1">
                  <a:solidFill>
                    <a:schemeClr val="tx1"/>
                  </a:solidFill>
                  <a:latin typeface="Times New Roman" panose="02020603050405020304" pitchFamily="18" charset="0"/>
                </a:rPr>
                <a:t>MANAGES</a:t>
              </a:r>
            </a:p>
          </p:txBody>
        </p:sp>
        <p:cxnSp>
          <p:nvCxnSpPr>
            <p:cNvPr id="117774" name="AutoShape 20">
              <a:extLst>
                <a:ext uri="{FF2B5EF4-FFF2-40B4-BE49-F238E27FC236}">
                  <a16:creationId xmlns:a16="http://schemas.microsoft.com/office/drawing/2014/main" id="{1F5955A8-187B-400E-AA31-EEE3AC3053B3}"/>
                </a:ext>
              </a:extLst>
            </p:cNvPr>
            <p:cNvCxnSpPr>
              <a:cxnSpLocks noChangeShapeType="1"/>
              <a:stCxn id="117771" idx="3"/>
              <a:endCxn id="117773" idx="1"/>
            </p:cNvCxnSpPr>
            <p:nvPr/>
          </p:nvCxnSpPr>
          <p:spPr bwMode="auto">
            <a:xfrm flipV="1">
              <a:off x="2352" y="2832"/>
              <a:ext cx="436" cy="288"/>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17775" name="AutoShape 21">
              <a:extLst>
                <a:ext uri="{FF2B5EF4-FFF2-40B4-BE49-F238E27FC236}">
                  <a16:creationId xmlns:a16="http://schemas.microsoft.com/office/drawing/2014/main" id="{5EB0D8DA-C210-4F7A-8C8F-6CA6B83CFFC9}"/>
                </a:ext>
              </a:extLst>
            </p:cNvPr>
            <p:cNvCxnSpPr>
              <a:cxnSpLocks noChangeShapeType="1"/>
              <a:stCxn id="117773" idx="3"/>
              <a:endCxn id="117772" idx="1"/>
            </p:cNvCxnSpPr>
            <p:nvPr/>
          </p:nvCxnSpPr>
          <p:spPr bwMode="auto">
            <a:xfrm>
              <a:off x="3700" y="2832"/>
              <a:ext cx="476" cy="288"/>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117776" name="AutoShape 22">
              <a:extLst>
                <a:ext uri="{FF2B5EF4-FFF2-40B4-BE49-F238E27FC236}">
                  <a16:creationId xmlns:a16="http://schemas.microsoft.com/office/drawing/2014/main" id="{CB8448B6-2265-4134-9F04-411EF9E54F83}"/>
                </a:ext>
              </a:extLst>
            </p:cNvPr>
            <p:cNvSpPr>
              <a:spLocks noChangeArrowheads="1"/>
            </p:cNvSpPr>
            <p:nvPr/>
          </p:nvSpPr>
          <p:spPr bwMode="auto">
            <a:xfrm>
              <a:off x="2788" y="3312"/>
              <a:ext cx="912" cy="576"/>
            </a:xfrm>
            <a:prstGeom prst="diamond">
              <a:avLst/>
            </a:prstGeom>
            <a:solidFill>
              <a:schemeClr val="accent1"/>
            </a:solidFill>
            <a:ln w="9525">
              <a:solidFill>
                <a:schemeClr val="tx1"/>
              </a:solidFill>
              <a:miter lim="800000"/>
              <a:headEnd/>
              <a:tailEnd/>
            </a:ln>
          </p:spPr>
          <p:txBody>
            <a:bodyPr wrap="none"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9pPr>
            </a:lstStyle>
            <a:p>
              <a:pPr algn="ctr" eaLnBrk="1" hangingPunct="1">
                <a:spcBef>
                  <a:spcPct val="0"/>
                </a:spcBef>
                <a:buClrTx/>
                <a:buSzTx/>
                <a:buFontTx/>
                <a:buNone/>
              </a:pPr>
              <a:r>
                <a:rPr lang="en-US" altLang="en-US" sz="1050" b="1">
                  <a:solidFill>
                    <a:schemeClr val="tx1"/>
                  </a:solidFill>
                  <a:latin typeface="Times New Roman" panose="02020603050405020304" pitchFamily="18" charset="0"/>
                </a:rPr>
                <a:t>BELONGS TO</a:t>
              </a:r>
            </a:p>
          </p:txBody>
        </p:sp>
        <p:cxnSp>
          <p:nvCxnSpPr>
            <p:cNvPr id="117777" name="AutoShape 23">
              <a:extLst>
                <a:ext uri="{FF2B5EF4-FFF2-40B4-BE49-F238E27FC236}">
                  <a16:creationId xmlns:a16="http://schemas.microsoft.com/office/drawing/2014/main" id="{64D1AACA-1180-4BD5-8098-C866209F3D0F}"/>
                </a:ext>
              </a:extLst>
            </p:cNvPr>
            <p:cNvCxnSpPr>
              <a:cxnSpLocks noChangeShapeType="1"/>
              <a:stCxn id="117771" idx="3"/>
              <a:endCxn id="117776" idx="1"/>
            </p:cNvCxnSpPr>
            <p:nvPr/>
          </p:nvCxnSpPr>
          <p:spPr bwMode="auto">
            <a:xfrm>
              <a:off x="2352" y="3120"/>
              <a:ext cx="436" cy="480"/>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17778" name="AutoShape 24">
              <a:extLst>
                <a:ext uri="{FF2B5EF4-FFF2-40B4-BE49-F238E27FC236}">
                  <a16:creationId xmlns:a16="http://schemas.microsoft.com/office/drawing/2014/main" id="{51418A81-A214-4458-AF94-0BEA4879F884}"/>
                </a:ext>
              </a:extLst>
            </p:cNvPr>
            <p:cNvCxnSpPr>
              <a:cxnSpLocks noChangeShapeType="1"/>
              <a:stCxn id="117776" idx="3"/>
              <a:endCxn id="117772" idx="1"/>
            </p:cNvCxnSpPr>
            <p:nvPr/>
          </p:nvCxnSpPr>
          <p:spPr bwMode="auto">
            <a:xfrm flipV="1">
              <a:off x="3700" y="3120"/>
              <a:ext cx="476" cy="480"/>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grpSp>
      <p:sp>
        <p:nvSpPr>
          <p:cNvPr id="117766" name="Rectangle 5">
            <a:extLst>
              <a:ext uri="{FF2B5EF4-FFF2-40B4-BE49-F238E27FC236}">
                <a16:creationId xmlns:a16="http://schemas.microsoft.com/office/drawing/2014/main" id="{B32524D5-1506-45E0-BE3A-2835FE20F697}"/>
              </a:ext>
            </a:extLst>
          </p:cNvPr>
          <p:cNvSpPr>
            <a:spLocks noChangeArrowheads="1"/>
          </p:cNvSpPr>
          <p:nvPr/>
        </p:nvSpPr>
        <p:spPr bwMode="auto">
          <a:xfrm>
            <a:off x="1714500" y="3328988"/>
            <a:ext cx="1257300" cy="400050"/>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9pPr>
          </a:lstStyle>
          <a:p>
            <a:pPr algn="ctr" eaLnBrk="1" hangingPunct="1">
              <a:spcBef>
                <a:spcPct val="0"/>
              </a:spcBef>
              <a:buClrTx/>
              <a:buSzTx/>
              <a:buFontTx/>
              <a:buNone/>
            </a:pPr>
            <a:r>
              <a:rPr lang="en-US" altLang="en-US" sz="1800">
                <a:solidFill>
                  <a:schemeClr val="tx1"/>
                </a:solidFill>
                <a:latin typeface="Times New Roman" panose="02020603050405020304" pitchFamily="18" charset="0"/>
              </a:rPr>
              <a:t>Employee</a:t>
            </a:r>
          </a:p>
        </p:txBody>
      </p:sp>
      <p:sp>
        <p:nvSpPr>
          <p:cNvPr id="117767" name="Rectangle 6">
            <a:extLst>
              <a:ext uri="{FF2B5EF4-FFF2-40B4-BE49-F238E27FC236}">
                <a16:creationId xmlns:a16="http://schemas.microsoft.com/office/drawing/2014/main" id="{10DED45F-1C56-44DE-985E-9ED82196F785}"/>
              </a:ext>
            </a:extLst>
          </p:cNvPr>
          <p:cNvSpPr>
            <a:spLocks noChangeArrowheads="1"/>
          </p:cNvSpPr>
          <p:nvPr/>
        </p:nvSpPr>
        <p:spPr bwMode="auto">
          <a:xfrm>
            <a:off x="5522120" y="3357563"/>
            <a:ext cx="1450181" cy="371475"/>
          </a:xfrm>
          <a:prstGeom prst="rect">
            <a:avLst/>
          </a:prstGeom>
          <a:solidFill>
            <a:schemeClr val="accent1"/>
          </a:solidFill>
          <a:ln w="9525">
            <a:solidFill>
              <a:schemeClr val="tx1"/>
            </a:solidFill>
            <a:miter lim="800000"/>
            <a:headEnd/>
            <a:tailEnd/>
          </a:ln>
        </p:spPr>
        <p:txBody>
          <a:bodyPr wrap="none"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9pPr>
          </a:lstStyle>
          <a:p>
            <a:pPr algn="ctr" eaLnBrk="1" hangingPunct="1">
              <a:spcBef>
                <a:spcPct val="0"/>
              </a:spcBef>
              <a:buClrTx/>
              <a:buSzTx/>
              <a:buFontTx/>
              <a:buNone/>
            </a:pPr>
            <a:r>
              <a:rPr lang="en-US" altLang="en-US" sz="1800">
                <a:solidFill>
                  <a:schemeClr val="tx1"/>
                </a:solidFill>
                <a:latin typeface="Times New Roman" panose="02020603050405020304" pitchFamily="18" charset="0"/>
              </a:rPr>
              <a:t>DEPARTMENT</a:t>
            </a:r>
          </a:p>
        </p:txBody>
      </p:sp>
      <p:sp>
        <p:nvSpPr>
          <p:cNvPr id="117768" name="AutoShape 7">
            <a:extLst>
              <a:ext uri="{FF2B5EF4-FFF2-40B4-BE49-F238E27FC236}">
                <a16:creationId xmlns:a16="http://schemas.microsoft.com/office/drawing/2014/main" id="{88A89100-D2EF-431B-B86B-927846D0FF5F}"/>
              </a:ext>
            </a:extLst>
          </p:cNvPr>
          <p:cNvSpPr>
            <a:spLocks noChangeArrowheads="1"/>
          </p:cNvSpPr>
          <p:nvPr/>
        </p:nvSpPr>
        <p:spPr bwMode="auto">
          <a:xfrm>
            <a:off x="3587355" y="3186113"/>
            <a:ext cx="1148953" cy="685800"/>
          </a:xfrm>
          <a:prstGeom prst="diamond">
            <a:avLst/>
          </a:prstGeom>
          <a:solidFill>
            <a:schemeClr val="accent1"/>
          </a:solidFill>
          <a:ln w="9525">
            <a:solidFill>
              <a:schemeClr val="tx1"/>
            </a:solidFill>
            <a:miter lim="800000"/>
            <a:headEnd/>
            <a:tailEnd/>
          </a:ln>
        </p:spPr>
        <p:txBody>
          <a:bodyPr wrap="none" anchor="ctr"/>
          <a:lstStyle>
            <a:lvl1pPr>
              <a:spcBef>
                <a:spcPct val="20000"/>
              </a:spcBef>
              <a:buClr>
                <a:srgbClr val="990033"/>
              </a:buClr>
              <a:buSzPct val="60000"/>
              <a:buFont typeface="Wingdings" panose="05000000000000000000" pitchFamily="2" charset="2"/>
              <a:buChar char="n"/>
              <a:defRPr sz="2800">
                <a:solidFill>
                  <a:schemeClr val="tx2"/>
                </a:solidFill>
                <a:latin typeface="Arial" panose="020B0604020202020204" pitchFamily="34" charset="0"/>
              </a:defRPr>
            </a:lvl1pPr>
            <a:lvl2pPr marL="742950" indent="-285750">
              <a:spcBef>
                <a:spcPct val="20000"/>
              </a:spcBef>
              <a:buClr>
                <a:schemeClr val="tx2"/>
              </a:buClr>
              <a:buSzPct val="55000"/>
              <a:buFont typeface="Wingdings" panose="05000000000000000000" pitchFamily="2" charset="2"/>
              <a:buChar char="n"/>
              <a:defRPr sz="2600">
                <a:solidFill>
                  <a:srgbClr val="800000"/>
                </a:solidFill>
                <a:latin typeface="Arial" panose="020B0604020202020204" pitchFamily="34" charset="0"/>
              </a:defRPr>
            </a:lvl2pPr>
            <a:lvl3pPr marL="1143000" indent="-228600">
              <a:spcBef>
                <a:spcPct val="20000"/>
              </a:spcBef>
              <a:buClr>
                <a:srgbClr val="990033"/>
              </a:buClr>
              <a:buSzPct val="50000"/>
              <a:buFont typeface="Wingdings" panose="05000000000000000000" pitchFamily="2" charset="2"/>
              <a:buChar char="n"/>
              <a:defRPr sz="2400">
                <a:solidFill>
                  <a:schemeClr val="tx2"/>
                </a:solidFill>
                <a:latin typeface="Arial" panose="020B0604020202020204" pitchFamily="34" charset="0"/>
              </a:defRPr>
            </a:lvl3pPr>
            <a:lvl4pPr marL="1600200" indent="-228600">
              <a:spcBef>
                <a:spcPct val="20000"/>
              </a:spcBef>
              <a:buClr>
                <a:schemeClr val="tx2"/>
              </a:buClr>
              <a:buSzPct val="55000"/>
              <a:buFont typeface="Wingdings" panose="05000000000000000000" pitchFamily="2" charset="2"/>
              <a:buChar char="n"/>
              <a:defRPr sz="2000">
                <a:solidFill>
                  <a:srgbClr val="800000"/>
                </a:solidFill>
                <a:latin typeface="Arial" panose="020B0604020202020204" pitchFamily="34" charset="0"/>
              </a:defRPr>
            </a:lvl4pPr>
            <a:lvl5pPr marL="2057400" indent="-228600">
              <a:spcBef>
                <a:spcPct val="20000"/>
              </a:spcBef>
              <a:buClr>
                <a:srgbClr val="990033"/>
              </a:buClr>
              <a:buSzPct val="50000"/>
              <a:buFont typeface="Wingdings" panose="05000000000000000000" pitchFamily="2" charset="2"/>
              <a:buChar char="n"/>
              <a:defRPr sz="2000">
                <a:solidFill>
                  <a:schemeClr val="tx2"/>
                </a:solidFill>
                <a:latin typeface="Arial" panose="020B0604020202020204" pitchFamily="34" charset="0"/>
              </a:defRPr>
            </a:lvl5pPr>
            <a:lvl6pPr marL="25146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6pPr>
            <a:lvl7pPr marL="29718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7pPr>
            <a:lvl8pPr marL="34290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8pPr>
            <a:lvl9pPr marL="3886200" indent="-228600" eaLnBrk="0" fontAlgn="base" hangingPunct="0">
              <a:spcBef>
                <a:spcPct val="20000"/>
              </a:spcBef>
              <a:spcAft>
                <a:spcPct val="0"/>
              </a:spcAft>
              <a:buClr>
                <a:srgbClr val="990033"/>
              </a:buClr>
              <a:buSzPct val="50000"/>
              <a:buFont typeface="Wingdings" panose="05000000000000000000" pitchFamily="2" charset="2"/>
              <a:buChar char="n"/>
              <a:defRPr sz="2000">
                <a:solidFill>
                  <a:schemeClr val="tx2"/>
                </a:solidFill>
                <a:latin typeface="Arial" panose="020B0604020202020204" pitchFamily="34" charset="0"/>
              </a:defRPr>
            </a:lvl9pPr>
          </a:lstStyle>
          <a:p>
            <a:pPr algn="ctr" eaLnBrk="1" hangingPunct="1">
              <a:spcBef>
                <a:spcPct val="0"/>
              </a:spcBef>
              <a:buClrTx/>
              <a:buSzTx/>
              <a:buFontTx/>
              <a:buNone/>
            </a:pPr>
            <a:r>
              <a:rPr lang="en-US" altLang="en-US" sz="1050" b="1">
                <a:solidFill>
                  <a:schemeClr val="tx1"/>
                </a:solidFill>
                <a:latin typeface="Times New Roman" panose="02020603050405020304" pitchFamily="18" charset="0"/>
              </a:rPr>
              <a:t>BELONGS TO</a:t>
            </a:r>
          </a:p>
        </p:txBody>
      </p:sp>
      <p:cxnSp>
        <p:nvCxnSpPr>
          <p:cNvPr id="117769" name="AutoShape 8">
            <a:extLst>
              <a:ext uri="{FF2B5EF4-FFF2-40B4-BE49-F238E27FC236}">
                <a16:creationId xmlns:a16="http://schemas.microsoft.com/office/drawing/2014/main" id="{4719B432-6F43-4A00-A62E-C05DBEA71622}"/>
              </a:ext>
            </a:extLst>
          </p:cNvPr>
          <p:cNvCxnSpPr>
            <a:cxnSpLocks noChangeShapeType="1"/>
            <a:stCxn id="117766" idx="3"/>
            <a:endCxn id="117768" idx="1"/>
          </p:cNvCxnSpPr>
          <p:nvPr/>
        </p:nvCxnSpPr>
        <p:spPr bwMode="auto">
          <a:xfrm>
            <a:off x="2971800" y="3529013"/>
            <a:ext cx="615554" cy="0"/>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17770" name="AutoShape 9">
            <a:extLst>
              <a:ext uri="{FF2B5EF4-FFF2-40B4-BE49-F238E27FC236}">
                <a16:creationId xmlns:a16="http://schemas.microsoft.com/office/drawing/2014/main" id="{4F671DA0-C41A-4661-9DC4-64FD68554794}"/>
              </a:ext>
            </a:extLst>
          </p:cNvPr>
          <p:cNvCxnSpPr>
            <a:cxnSpLocks noChangeShapeType="1"/>
            <a:stCxn id="117768" idx="3"/>
            <a:endCxn id="117767" idx="1"/>
          </p:cNvCxnSpPr>
          <p:nvPr/>
        </p:nvCxnSpPr>
        <p:spPr bwMode="auto">
          <a:xfrm>
            <a:off x="4736306" y="3529012"/>
            <a:ext cx="785813" cy="14288"/>
          </a:xfrm>
          <a:prstGeom prst="straightConnector1">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sp>
        <p:nvSpPr>
          <p:cNvPr id="2" name="Slide Number Placeholder 1">
            <a:extLst>
              <a:ext uri="{FF2B5EF4-FFF2-40B4-BE49-F238E27FC236}">
                <a16:creationId xmlns:a16="http://schemas.microsoft.com/office/drawing/2014/main" id="{A9BDDFAE-8006-5F00-9D70-EB26CD7766B0}"/>
              </a:ext>
            </a:extLst>
          </p:cNvPr>
          <p:cNvSpPr>
            <a:spLocks noGrp="1"/>
          </p:cNvSpPr>
          <p:nvPr>
            <p:ph type="sldNum" sz="quarter" idx="12"/>
          </p:nvPr>
        </p:nvSpPr>
        <p:spPr>
          <a:xfrm>
            <a:off x="8531788" y="5648960"/>
            <a:ext cx="548640" cy="396240"/>
          </a:xfrm>
        </p:spPr>
        <p:txBody>
          <a:bodyPr/>
          <a:lstStyle/>
          <a:p>
            <a:fld id="{9FF00B85-E731-41BC-A6EB-B0123EBE7C90}" type="slidenum">
              <a:rPr lang="en-US" smtClean="0"/>
              <a:pPr/>
              <a:t>15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776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776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776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776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7770"/>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6" grpId="0" animBg="1"/>
      <p:bldP spid="117767" grpId="0" animBg="1"/>
      <p:bldP spid="1177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2"/>
          <p:cNvSpPr>
            <a:spLocks noGrp="1" noChangeArrowheads="1"/>
          </p:cNvSpPr>
          <p:nvPr>
            <p:ph type="title"/>
          </p:nvPr>
        </p:nvSpPr>
        <p:spPr>
          <a:xfrm>
            <a:off x="533400" y="417354"/>
            <a:ext cx="6666038" cy="228600"/>
          </a:xfrm>
        </p:spPr>
        <p:txBody>
          <a:bodyPr>
            <a:noAutofit/>
          </a:bodyPr>
          <a:lstStyle/>
          <a:p>
            <a:pPr eaLnBrk="1" hangingPunct="1">
              <a:lnSpc>
                <a:spcPct val="90000"/>
              </a:lnSpc>
            </a:pPr>
            <a:r>
              <a:rPr lang="en-US" altLang="en-US" sz="2800" dirty="0">
                <a:solidFill>
                  <a:srgbClr val="0070C0"/>
                </a:solidFill>
                <a:latin typeface="Helvetica" panose="020B0604020202020204" pitchFamily="34" charset="0"/>
                <a:cs typeface="Helvetica" panose="020B0604020202020204" pitchFamily="34" charset="0"/>
              </a:rPr>
              <a:t>ER diagram for the company database</a:t>
            </a:r>
          </a:p>
        </p:txBody>
      </p:sp>
      <p:pic>
        <p:nvPicPr>
          <p:cNvPr id="11878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194" t="3152" r="1561"/>
          <a:stretch/>
        </p:blipFill>
        <p:spPr bwMode="auto">
          <a:xfrm>
            <a:off x="344362" y="990600"/>
            <a:ext cx="8070576" cy="54500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341D0736-FB7E-AE2C-D015-63FDB6F5CE15}"/>
              </a:ext>
            </a:extLst>
          </p:cNvPr>
          <p:cNvSpPr>
            <a:spLocks noGrp="1"/>
          </p:cNvSpPr>
          <p:nvPr>
            <p:ph type="sldNum" sz="quarter" idx="12"/>
          </p:nvPr>
        </p:nvSpPr>
        <p:spPr>
          <a:xfrm>
            <a:off x="8531788" y="5648960"/>
            <a:ext cx="548640" cy="396240"/>
          </a:xfrm>
        </p:spPr>
        <p:txBody>
          <a:bodyPr/>
          <a:lstStyle/>
          <a:p>
            <a:fld id="{9FF00B85-E731-41BC-A6EB-B0123EBE7C90}" type="slidenum">
              <a:rPr lang="en-US" smtClean="0"/>
              <a:pPr/>
              <a:t>16</a:t>
            </a:fld>
            <a:endParaRPr lang="en-US"/>
          </a:p>
        </p:txBody>
      </p:sp>
    </p:spTree>
    <p:extLst>
      <p:ext uri="{BB962C8B-B14F-4D97-AF65-F5344CB8AC3E}">
        <p14:creationId xmlns:p14="http://schemas.microsoft.com/office/powerpoint/2010/main" val="1655981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196F1-EEFB-A506-0DD3-5339EFD8FAAC}"/>
              </a:ext>
            </a:extLst>
          </p:cNvPr>
          <p:cNvSpPr>
            <a:spLocks noGrp="1"/>
          </p:cNvSpPr>
          <p:nvPr>
            <p:ph type="title"/>
          </p:nvPr>
        </p:nvSpPr>
        <p:spPr>
          <a:xfrm>
            <a:off x="-1066800" y="228600"/>
            <a:ext cx="7620000" cy="1143000"/>
          </a:xfrm>
        </p:spPr>
        <p:txBody>
          <a:bodyPr/>
          <a:lstStyle/>
          <a:p>
            <a:pPr algn="ctr"/>
            <a:r>
              <a:rPr lang="en-PK" sz="2400" dirty="0">
                <a:latin typeface="Helvetica" panose="020B0604020202020204" pitchFamily="34" charset="0"/>
              </a:rPr>
              <a:t>Example #2: Requirements of LMS</a:t>
            </a:r>
          </a:p>
        </p:txBody>
      </p:sp>
      <p:sp>
        <p:nvSpPr>
          <p:cNvPr id="3" name="Slide Number Placeholder 2">
            <a:extLst>
              <a:ext uri="{FF2B5EF4-FFF2-40B4-BE49-F238E27FC236}">
                <a16:creationId xmlns:a16="http://schemas.microsoft.com/office/drawing/2014/main" id="{3A6AEE14-E608-7841-B217-8A91D0CF3F1A}"/>
              </a:ext>
            </a:extLst>
          </p:cNvPr>
          <p:cNvSpPr>
            <a:spLocks noGrp="1"/>
          </p:cNvSpPr>
          <p:nvPr>
            <p:ph type="sldNum" sz="quarter" idx="12"/>
          </p:nvPr>
        </p:nvSpPr>
        <p:spPr/>
        <p:txBody>
          <a:bodyPr/>
          <a:lstStyle/>
          <a:p>
            <a:fld id="{B6F15528-21DE-4FAA-801E-634DDDAF4B2B}" type="slidenum">
              <a:rPr lang="en-US" smtClean="0"/>
              <a:pPr/>
              <a:t>17</a:t>
            </a:fld>
            <a:endParaRPr lang="en-US"/>
          </a:p>
        </p:txBody>
      </p:sp>
      <p:sp>
        <p:nvSpPr>
          <p:cNvPr id="5" name="TextBox 4">
            <a:extLst>
              <a:ext uri="{FF2B5EF4-FFF2-40B4-BE49-F238E27FC236}">
                <a16:creationId xmlns:a16="http://schemas.microsoft.com/office/drawing/2014/main" id="{1F6C10A8-7845-0864-13BB-B1F7FE38A7CA}"/>
              </a:ext>
            </a:extLst>
          </p:cNvPr>
          <p:cNvSpPr txBox="1"/>
          <p:nvPr/>
        </p:nvSpPr>
        <p:spPr>
          <a:xfrm>
            <a:off x="304800" y="1160585"/>
            <a:ext cx="7924800" cy="5016758"/>
          </a:xfrm>
          <a:prstGeom prst="rect">
            <a:avLst/>
          </a:prstGeom>
          <a:noFill/>
        </p:spPr>
        <p:txBody>
          <a:bodyPr wrap="square">
            <a:spAutoFit/>
          </a:bodyPr>
          <a:lstStyle/>
          <a:p>
            <a:r>
              <a:rPr lang="en-GB" sz="2000" dirty="0">
                <a:latin typeface="Helvetica" panose="020B0604020202020204" pitchFamily="34" charset="0"/>
              </a:rPr>
              <a:t>The university is organized into DEPARTMENTS, each with a unique name, code, and a PROFESSOR who heads the department, along with the joining date of the department head. Each department offers multiple COURSES, each identified by a unique course code, title, and assigned semester. The system stores each STUDENT’s roll number, name, address, date of birth, contact number, and email. Students </a:t>
            </a:r>
            <a:r>
              <a:rPr lang="en-GB" sz="2000" dirty="0" err="1">
                <a:latin typeface="Helvetica" panose="020B0604020202020204" pitchFamily="34" charset="0"/>
              </a:rPr>
              <a:t>enroll</a:t>
            </a:r>
            <a:r>
              <a:rPr lang="en-GB" sz="2000" dirty="0">
                <a:latin typeface="Helvetica" panose="020B0604020202020204" pitchFamily="34" charset="0"/>
              </a:rPr>
              <a:t> in one department but may register for multiple courses each semester, with grades recorded for each course. The system also manages information about FACULTY MEMBERS, including their employee ID, name, qualification, contact details, and date of joining. Each course is taught by one faculty member, though a faculty member may teach multiple courses. Additionally, each student may have multiple FEE TRANSACTIONS, with records maintained for transaction dates, amounts paid, and outstanding balances. This structure captures the essential entities and relationships needed for developing an ERD for a University LMS.</a:t>
            </a:r>
            <a:endParaRPr lang="en-PK" sz="2000" dirty="0">
              <a:latin typeface="Helvetica" panose="020B0604020202020204" pitchFamily="34" charset="0"/>
            </a:endParaRPr>
          </a:p>
        </p:txBody>
      </p:sp>
    </p:spTree>
    <p:extLst>
      <p:ext uri="{BB962C8B-B14F-4D97-AF65-F5344CB8AC3E}">
        <p14:creationId xmlns:p14="http://schemas.microsoft.com/office/powerpoint/2010/main" val="3219878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ED0500-4DA7-4E09-F933-F9B950AE78CF}"/>
              </a:ext>
            </a:extLst>
          </p:cNvPr>
          <p:cNvSpPr>
            <a:spLocks noGrp="1"/>
          </p:cNvSpPr>
          <p:nvPr>
            <p:ph type="sldNum" sz="quarter" idx="12"/>
          </p:nvPr>
        </p:nvSpPr>
        <p:spPr/>
        <p:txBody>
          <a:bodyPr/>
          <a:lstStyle/>
          <a:p>
            <a:fld id="{B6F15528-21DE-4FAA-801E-634DDDAF4B2B}" type="slidenum">
              <a:rPr lang="en-US" smtClean="0"/>
              <a:pPr/>
              <a:t>18</a:t>
            </a:fld>
            <a:endParaRPr lang="en-US"/>
          </a:p>
        </p:txBody>
      </p:sp>
      <p:sp>
        <p:nvSpPr>
          <p:cNvPr id="4" name="Content Placeholder 2">
            <a:extLst>
              <a:ext uri="{FF2B5EF4-FFF2-40B4-BE49-F238E27FC236}">
                <a16:creationId xmlns:a16="http://schemas.microsoft.com/office/drawing/2014/main" id="{3133D4E4-3121-F158-4B7A-F1C2416E082B}"/>
              </a:ext>
            </a:extLst>
          </p:cNvPr>
          <p:cNvSpPr>
            <a:spLocks noGrp="1"/>
          </p:cNvSpPr>
          <p:nvPr/>
        </p:nvSpPr>
        <p:spPr>
          <a:xfrm>
            <a:off x="685800" y="937815"/>
            <a:ext cx="7391401" cy="151470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0" indent="0">
              <a:buNone/>
            </a:pPr>
            <a:r>
              <a:rPr lang="en-US" sz="2400" b="1" dirty="0">
                <a:solidFill>
                  <a:schemeClr val="tx2"/>
                </a:solidFill>
              </a:rPr>
              <a:t>Revision (Core Concepts)</a:t>
            </a:r>
            <a:endParaRPr lang="en-US" b="1" dirty="0">
              <a:solidFill>
                <a:schemeClr val="tx2"/>
              </a:solidFill>
            </a:endParaRPr>
          </a:p>
          <a:p>
            <a:pPr marL="0" indent="0">
              <a:buNone/>
            </a:pPr>
            <a:r>
              <a:rPr lang="en-US" dirty="0">
                <a:solidFill>
                  <a:schemeClr val="tx2"/>
                </a:solidFill>
              </a:rPr>
              <a:t>As we know it was combination of following:</a:t>
            </a:r>
          </a:p>
        </p:txBody>
      </p:sp>
      <p:sp>
        <p:nvSpPr>
          <p:cNvPr id="5" name="Rectangle 4">
            <a:extLst>
              <a:ext uri="{FF2B5EF4-FFF2-40B4-BE49-F238E27FC236}">
                <a16:creationId xmlns:a16="http://schemas.microsoft.com/office/drawing/2014/main" id="{F496D548-3F57-AE47-55EE-B7F2C7C2D1F2}"/>
              </a:ext>
            </a:extLst>
          </p:cNvPr>
          <p:cNvSpPr/>
          <p:nvPr/>
        </p:nvSpPr>
        <p:spPr>
          <a:xfrm>
            <a:off x="786092" y="2487158"/>
            <a:ext cx="1951842" cy="146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Tables</a:t>
            </a:r>
          </a:p>
          <a:p>
            <a:pPr algn="ctr"/>
            <a:r>
              <a:rPr lang="en-US" sz="1600" b="1" dirty="0"/>
              <a:t>(Relations)</a:t>
            </a:r>
          </a:p>
          <a:p>
            <a:pPr algn="ctr"/>
            <a:r>
              <a:rPr lang="en-US" sz="1600" b="1" dirty="0"/>
              <a:t>(Entities)</a:t>
            </a:r>
          </a:p>
        </p:txBody>
      </p:sp>
      <p:sp>
        <p:nvSpPr>
          <p:cNvPr id="6" name="Rectangle 5">
            <a:extLst>
              <a:ext uri="{FF2B5EF4-FFF2-40B4-BE49-F238E27FC236}">
                <a16:creationId xmlns:a16="http://schemas.microsoft.com/office/drawing/2014/main" id="{62DB9BF9-6A6C-DC4F-311F-E9A853904498}"/>
              </a:ext>
            </a:extLst>
          </p:cNvPr>
          <p:cNvSpPr/>
          <p:nvPr/>
        </p:nvSpPr>
        <p:spPr>
          <a:xfrm>
            <a:off x="5820558" y="2487157"/>
            <a:ext cx="1951842" cy="146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Columns</a:t>
            </a:r>
          </a:p>
          <a:p>
            <a:pPr algn="ctr"/>
            <a:r>
              <a:rPr lang="en-US" sz="1600" b="1" dirty="0"/>
              <a:t>(Characteristics )</a:t>
            </a:r>
          </a:p>
          <a:p>
            <a:pPr algn="ctr"/>
            <a:r>
              <a:rPr lang="en-US" sz="1600" b="1" dirty="0"/>
              <a:t>(Attributes)</a:t>
            </a:r>
          </a:p>
        </p:txBody>
      </p:sp>
      <p:sp>
        <p:nvSpPr>
          <p:cNvPr id="7" name="Rectangle 6">
            <a:extLst>
              <a:ext uri="{FF2B5EF4-FFF2-40B4-BE49-F238E27FC236}">
                <a16:creationId xmlns:a16="http://schemas.microsoft.com/office/drawing/2014/main" id="{8F28BE32-12A9-A0E9-A102-82604224F244}"/>
              </a:ext>
            </a:extLst>
          </p:cNvPr>
          <p:cNvSpPr/>
          <p:nvPr/>
        </p:nvSpPr>
        <p:spPr>
          <a:xfrm>
            <a:off x="3305958" y="2487158"/>
            <a:ext cx="1774403" cy="146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Rows</a:t>
            </a:r>
          </a:p>
          <a:p>
            <a:pPr algn="ctr"/>
            <a:r>
              <a:rPr lang="en-US" sz="1600" b="1" dirty="0"/>
              <a:t>(Records)</a:t>
            </a:r>
          </a:p>
          <a:p>
            <a:pPr algn="ctr"/>
            <a:r>
              <a:rPr lang="en-US" sz="1600" b="1" dirty="0"/>
              <a:t>(Tuples)</a:t>
            </a:r>
          </a:p>
          <a:p>
            <a:pPr algn="ctr"/>
            <a:r>
              <a:rPr lang="en-US" sz="1600" b="1" dirty="0"/>
              <a:t>(Entity Instance)</a:t>
            </a:r>
          </a:p>
        </p:txBody>
      </p:sp>
      <p:sp>
        <p:nvSpPr>
          <p:cNvPr id="8" name="Rectangle 7">
            <a:extLst>
              <a:ext uri="{FF2B5EF4-FFF2-40B4-BE49-F238E27FC236}">
                <a16:creationId xmlns:a16="http://schemas.microsoft.com/office/drawing/2014/main" id="{CFF10CBE-A66E-1FF4-CA02-67E58487B8E2}"/>
              </a:ext>
            </a:extLst>
          </p:cNvPr>
          <p:cNvSpPr/>
          <p:nvPr/>
        </p:nvSpPr>
        <p:spPr>
          <a:xfrm>
            <a:off x="786092" y="4508523"/>
            <a:ext cx="1951842" cy="1334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Degree</a:t>
            </a:r>
          </a:p>
          <a:p>
            <a:pPr algn="ctr"/>
            <a:r>
              <a:rPr lang="en-US" sz="1600" b="1" dirty="0"/>
              <a:t>(Entity to Entity)</a:t>
            </a:r>
          </a:p>
        </p:txBody>
      </p:sp>
      <p:sp>
        <p:nvSpPr>
          <p:cNvPr id="9" name="Rectangle 8">
            <a:extLst>
              <a:ext uri="{FF2B5EF4-FFF2-40B4-BE49-F238E27FC236}">
                <a16:creationId xmlns:a16="http://schemas.microsoft.com/office/drawing/2014/main" id="{D07ABC18-7F43-0070-53D0-182FEC339F86}"/>
              </a:ext>
            </a:extLst>
          </p:cNvPr>
          <p:cNvSpPr/>
          <p:nvPr/>
        </p:nvSpPr>
        <p:spPr>
          <a:xfrm>
            <a:off x="3305958" y="4508523"/>
            <a:ext cx="1774403" cy="1334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Cardinality</a:t>
            </a:r>
          </a:p>
          <a:p>
            <a:pPr algn="ctr"/>
            <a:r>
              <a:rPr lang="en-US" sz="1600" b="1" dirty="0"/>
              <a:t>(Record to Record)</a:t>
            </a:r>
          </a:p>
        </p:txBody>
      </p:sp>
      <p:sp>
        <p:nvSpPr>
          <p:cNvPr id="10" name="Rectangle 9">
            <a:extLst>
              <a:ext uri="{FF2B5EF4-FFF2-40B4-BE49-F238E27FC236}">
                <a16:creationId xmlns:a16="http://schemas.microsoft.com/office/drawing/2014/main" id="{ED8F910B-3C05-BA15-DDB1-14BDE55820D2}"/>
              </a:ext>
            </a:extLst>
          </p:cNvPr>
          <p:cNvSpPr/>
          <p:nvPr/>
        </p:nvSpPr>
        <p:spPr>
          <a:xfrm>
            <a:off x="5820558" y="4533331"/>
            <a:ext cx="1951842" cy="1334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Domain</a:t>
            </a:r>
          </a:p>
          <a:p>
            <a:pPr algn="ctr"/>
            <a:r>
              <a:rPr lang="en-US" sz="1600" b="1" dirty="0"/>
              <a:t>(Possible values of attribute)</a:t>
            </a:r>
          </a:p>
        </p:txBody>
      </p:sp>
      <p:sp>
        <p:nvSpPr>
          <p:cNvPr id="11" name="Title 10">
            <a:extLst>
              <a:ext uri="{FF2B5EF4-FFF2-40B4-BE49-F238E27FC236}">
                <a16:creationId xmlns:a16="http://schemas.microsoft.com/office/drawing/2014/main" id="{45468419-9A7D-5742-C7E5-7306319BBBB5}"/>
              </a:ext>
            </a:extLst>
          </p:cNvPr>
          <p:cNvSpPr>
            <a:spLocks noGrp="1"/>
          </p:cNvSpPr>
          <p:nvPr>
            <p:ph type="title"/>
          </p:nvPr>
        </p:nvSpPr>
        <p:spPr>
          <a:xfrm>
            <a:off x="685800" y="-127592"/>
            <a:ext cx="7620000" cy="1143000"/>
          </a:xfrm>
        </p:spPr>
        <p:txBody>
          <a:bodyPr/>
          <a:lstStyle/>
          <a:p>
            <a:r>
              <a:rPr lang="en-US" sz="2800" dirty="0">
                <a:solidFill>
                  <a:schemeClr val="tx1">
                    <a:lumMod val="90000"/>
                    <a:lumOff val="10000"/>
                  </a:schemeClr>
                </a:solidFill>
                <a:latin typeface="Times New Roman" panose="02020603050405020304" pitchFamily="18" charset="0"/>
                <a:cs typeface="Times New Roman" panose="02020603050405020304" pitchFamily="18" charset="0"/>
              </a:rPr>
              <a:t>Relational Database Models</a:t>
            </a:r>
            <a:endParaRPr lang="en-PK" sz="2800" dirty="0">
              <a:solidFill>
                <a:schemeClr val="tx1">
                  <a:lumMod val="90000"/>
                  <a:lumOff val="10000"/>
                </a:schemeClr>
              </a:solidFill>
            </a:endParaRPr>
          </a:p>
        </p:txBody>
      </p:sp>
    </p:spTree>
    <p:extLst>
      <p:ext uri="{BB962C8B-B14F-4D97-AF65-F5344CB8AC3E}">
        <p14:creationId xmlns:p14="http://schemas.microsoft.com/office/powerpoint/2010/main" val="2212312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56F010-F4F8-DD03-4717-E7B2831E2205}"/>
              </a:ext>
            </a:extLst>
          </p:cNvPr>
          <p:cNvSpPr>
            <a:spLocks noGrp="1"/>
          </p:cNvSpPr>
          <p:nvPr>
            <p:ph type="sldNum" sz="quarter" idx="12"/>
          </p:nvPr>
        </p:nvSpPr>
        <p:spPr/>
        <p:txBody>
          <a:bodyPr/>
          <a:lstStyle/>
          <a:p>
            <a:fld id="{B6F15528-21DE-4FAA-801E-634DDDAF4B2B}" type="slidenum">
              <a:rPr lang="en-US" smtClean="0"/>
              <a:pPr/>
              <a:t>19</a:t>
            </a:fld>
            <a:endParaRPr lang="en-US"/>
          </a:p>
        </p:txBody>
      </p:sp>
      <p:pic>
        <p:nvPicPr>
          <p:cNvPr id="4" name="Picture 3">
            <a:extLst>
              <a:ext uri="{FF2B5EF4-FFF2-40B4-BE49-F238E27FC236}">
                <a16:creationId xmlns:a16="http://schemas.microsoft.com/office/drawing/2014/main" id="{AE1AB73D-5BA7-2A4A-BD39-190F1670934E}"/>
              </a:ext>
            </a:extLst>
          </p:cNvPr>
          <p:cNvPicPr>
            <a:picLocks noChangeAspect="1"/>
          </p:cNvPicPr>
          <p:nvPr/>
        </p:nvPicPr>
        <p:blipFill>
          <a:blip r:embed="rId2"/>
          <a:stretch>
            <a:fillRect/>
          </a:stretch>
        </p:blipFill>
        <p:spPr>
          <a:xfrm>
            <a:off x="144387" y="1928736"/>
            <a:ext cx="4117898" cy="3862464"/>
          </a:xfrm>
          <a:prstGeom prst="rect">
            <a:avLst/>
          </a:prstGeom>
          <a:ln>
            <a:solidFill>
              <a:schemeClr val="accent1"/>
            </a:solidFill>
          </a:ln>
        </p:spPr>
      </p:pic>
      <p:pic>
        <p:nvPicPr>
          <p:cNvPr id="5" name="Picture 4">
            <a:extLst>
              <a:ext uri="{FF2B5EF4-FFF2-40B4-BE49-F238E27FC236}">
                <a16:creationId xmlns:a16="http://schemas.microsoft.com/office/drawing/2014/main" id="{465147D8-B0C5-F920-7F6D-00989F85C2D6}"/>
              </a:ext>
            </a:extLst>
          </p:cNvPr>
          <p:cNvPicPr>
            <a:picLocks noChangeAspect="1"/>
          </p:cNvPicPr>
          <p:nvPr/>
        </p:nvPicPr>
        <p:blipFill>
          <a:blip r:embed="rId3"/>
          <a:stretch>
            <a:fillRect/>
          </a:stretch>
        </p:blipFill>
        <p:spPr>
          <a:xfrm>
            <a:off x="4256787" y="1928735"/>
            <a:ext cx="4201413" cy="3862464"/>
          </a:xfrm>
          <a:prstGeom prst="rect">
            <a:avLst/>
          </a:prstGeom>
          <a:ln>
            <a:solidFill>
              <a:schemeClr val="accent1"/>
            </a:solidFill>
          </a:ln>
        </p:spPr>
      </p:pic>
      <p:sp>
        <p:nvSpPr>
          <p:cNvPr id="6" name="Content Placeholder 2">
            <a:extLst>
              <a:ext uri="{FF2B5EF4-FFF2-40B4-BE49-F238E27FC236}">
                <a16:creationId xmlns:a16="http://schemas.microsoft.com/office/drawing/2014/main" id="{B12716DA-18FF-3C8C-AEB9-585134834D66}"/>
              </a:ext>
            </a:extLst>
          </p:cNvPr>
          <p:cNvSpPr>
            <a:spLocks noGrp="1"/>
          </p:cNvSpPr>
          <p:nvPr/>
        </p:nvSpPr>
        <p:spPr>
          <a:xfrm>
            <a:off x="381000" y="685800"/>
            <a:ext cx="10561316" cy="1065376"/>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0" indent="0">
              <a:buNone/>
            </a:pPr>
            <a:r>
              <a:rPr lang="en-US" sz="2400" b="1" dirty="0">
                <a:solidFill>
                  <a:schemeClr val="tx2"/>
                </a:solidFill>
              </a:rPr>
              <a:t>Revision (Core Concepts)</a:t>
            </a:r>
            <a:endParaRPr lang="en-US" b="1" dirty="0">
              <a:solidFill>
                <a:schemeClr val="tx2"/>
              </a:solidFill>
            </a:endParaRPr>
          </a:p>
          <a:p>
            <a:pPr marL="0" indent="0">
              <a:buNone/>
            </a:pPr>
            <a:r>
              <a:rPr lang="en-US" dirty="0">
                <a:solidFill>
                  <a:schemeClr val="tx2"/>
                </a:solidFill>
              </a:rPr>
              <a:t>The structure was some thing like this:</a:t>
            </a:r>
          </a:p>
        </p:txBody>
      </p:sp>
      <p:sp>
        <p:nvSpPr>
          <p:cNvPr id="7" name="Title 10">
            <a:extLst>
              <a:ext uri="{FF2B5EF4-FFF2-40B4-BE49-F238E27FC236}">
                <a16:creationId xmlns:a16="http://schemas.microsoft.com/office/drawing/2014/main" id="{DD368BDC-6391-7B1B-01E5-994B4F26ACC1}"/>
              </a:ext>
            </a:extLst>
          </p:cNvPr>
          <p:cNvSpPr>
            <a:spLocks noGrp="1"/>
          </p:cNvSpPr>
          <p:nvPr>
            <p:ph type="title"/>
          </p:nvPr>
        </p:nvSpPr>
        <p:spPr>
          <a:xfrm>
            <a:off x="381000" y="-228600"/>
            <a:ext cx="7620000" cy="1143000"/>
          </a:xfrm>
        </p:spPr>
        <p:txBody>
          <a:bodyPr/>
          <a:lstStyle/>
          <a:p>
            <a:r>
              <a:rPr lang="en-US" sz="2800" dirty="0">
                <a:solidFill>
                  <a:schemeClr val="tx1">
                    <a:lumMod val="90000"/>
                    <a:lumOff val="10000"/>
                  </a:schemeClr>
                </a:solidFill>
                <a:latin typeface="Times New Roman" panose="02020603050405020304" pitchFamily="18" charset="0"/>
                <a:cs typeface="Times New Roman" panose="02020603050405020304" pitchFamily="18" charset="0"/>
              </a:rPr>
              <a:t>Relational Database Models</a:t>
            </a:r>
            <a:endParaRPr lang="en-PK" sz="2800" dirty="0">
              <a:solidFill>
                <a:schemeClr val="tx1">
                  <a:lumMod val="90000"/>
                  <a:lumOff val="10000"/>
                </a:schemeClr>
              </a:solidFill>
            </a:endParaRPr>
          </a:p>
        </p:txBody>
      </p:sp>
    </p:spTree>
    <p:extLst>
      <p:ext uri="{BB962C8B-B14F-4D97-AF65-F5344CB8AC3E}">
        <p14:creationId xmlns:p14="http://schemas.microsoft.com/office/powerpoint/2010/main" val="3959176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a:extLst>
              <a:ext uri="{FF2B5EF4-FFF2-40B4-BE49-F238E27FC236}">
                <a16:creationId xmlns:a16="http://schemas.microsoft.com/office/drawing/2014/main" id="{89693189-2C67-499A-9975-96DDA4D1D5BD}"/>
              </a:ext>
            </a:extLst>
          </p:cNvPr>
          <p:cNvSpPr>
            <a:spLocks noGrp="1" noChangeArrowheads="1"/>
          </p:cNvSpPr>
          <p:nvPr>
            <p:ph type="title"/>
          </p:nvPr>
        </p:nvSpPr>
        <p:spPr>
          <a:xfrm>
            <a:off x="609600" y="457200"/>
            <a:ext cx="7620000" cy="1143000"/>
          </a:xfrm>
        </p:spPr>
        <p:txBody>
          <a:bodyPr>
            <a:normAutofit/>
          </a:bodyPr>
          <a:lstStyle/>
          <a:p>
            <a:r>
              <a:rPr lang="en-US" altLang="en-US" sz="3000" dirty="0">
                <a:latin typeface="Helvetica" panose="020B0604020202020204" pitchFamily="34" charset="0"/>
                <a:cs typeface="Helvetica" panose="020B0604020202020204" pitchFamily="34" charset="0"/>
              </a:rPr>
              <a:t>Relationships</a:t>
            </a:r>
          </a:p>
        </p:txBody>
      </p:sp>
      <p:sp>
        <p:nvSpPr>
          <p:cNvPr id="153602" name="Content Placeholder 2">
            <a:extLst>
              <a:ext uri="{FF2B5EF4-FFF2-40B4-BE49-F238E27FC236}">
                <a16:creationId xmlns:a16="http://schemas.microsoft.com/office/drawing/2014/main" id="{4756BF43-E390-4524-AFF7-3D61549BC09A}"/>
              </a:ext>
            </a:extLst>
          </p:cNvPr>
          <p:cNvSpPr>
            <a:spLocks noGrp="1" noChangeArrowheads="1"/>
          </p:cNvSpPr>
          <p:nvPr>
            <p:ph idx="1"/>
          </p:nvPr>
        </p:nvSpPr>
        <p:spPr>
          <a:xfrm>
            <a:off x="457200" y="1600200"/>
            <a:ext cx="7620000" cy="1828800"/>
          </a:xfrm>
        </p:spPr>
        <p:txBody>
          <a:bodyPr>
            <a:normAutofit/>
          </a:bodyPr>
          <a:lstStyle/>
          <a:p>
            <a:pPr eaLnBrk="1" hangingPunct="1"/>
            <a:r>
              <a:rPr lang="en-US" altLang="en-US" sz="2400" dirty="0">
                <a:latin typeface="Helvetica" panose="020B0604020202020204" pitchFamily="34" charset="0"/>
                <a:cs typeface="Helvetica" panose="020B0604020202020204" pitchFamily="34" charset="0"/>
              </a:rPr>
              <a:t>Mandatory Vs Optional Cardinality</a:t>
            </a:r>
          </a:p>
          <a:p>
            <a:pPr eaLnBrk="1" hangingPunct="1"/>
            <a:r>
              <a:rPr lang="en-US" altLang="en-US" sz="2400" dirty="0">
                <a:latin typeface="Helvetica" panose="020B0604020202020204" pitchFamily="34" charset="0"/>
                <a:cs typeface="Helvetica" panose="020B0604020202020204" pitchFamily="34" charset="0"/>
              </a:rPr>
              <a:t>Example of ERD </a:t>
            </a:r>
          </a:p>
          <a:p>
            <a:pPr eaLnBrk="1" hangingPunct="1"/>
            <a:r>
              <a:rPr lang="en-US" altLang="en-US" sz="2400" dirty="0">
                <a:latin typeface="Helvetica" panose="020B0604020202020204" pitchFamily="34" charset="0"/>
                <a:cs typeface="Helvetica" panose="020B0604020202020204" pitchFamily="34" charset="0"/>
              </a:rPr>
              <a:t>Different Types of Keys</a:t>
            </a:r>
          </a:p>
          <a:p>
            <a:endParaRPr lang="en-US" altLang="en-US" dirty="0"/>
          </a:p>
        </p:txBody>
      </p:sp>
      <p:sp>
        <p:nvSpPr>
          <p:cNvPr id="2" name="Slide Number Placeholder 3">
            <a:extLst>
              <a:ext uri="{FF2B5EF4-FFF2-40B4-BE49-F238E27FC236}">
                <a16:creationId xmlns:a16="http://schemas.microsoft.com/office/drawing/2014/main" id="{E963684A-7F05-73F6-80A1-9B979C8157CB}"/>
              </a:ext>
            </a:extLst>
          </p:cNvPr>
          <p:cNvSpPr>
            <a:spLocks noGrp="1"/>
          </p:cNvSpPr>
          <p:nvPr>
            <p:ph type="sldNum" sz="quarter" idx="12"/>
          </p:nvPr>
        </p:nvSpPr>
        <p:spPr>
          <a:xfrm>
            <a:off x="8531788" y="5648960"/>
            <a:ext cx="548640" cy="396240"/>
          </a:xfrm>
        </p:spPr>
        <p:txBody>
          <a:bodyPr/>
          <a:lstStyle/>
          <a:p>
            <a:fld id="{B6F15528-21DE-4FAA-801E-634DDDAF4B2B}" type="slidenum">
              <a:rPr lang="en-US" smtClean="0"/>
              <a:pPr/>
              <a:t>2</a:t>
            </a:fld>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3001384-835C-0445-9360-69AED02A1F11}"/>
              </a:ext>
            </a:extLst>
          </p:cNvPr>
          <p:cNvSpPr>
            <a:spLocks noGrp="1"/>
          </p:cNvSpPr>
          <p:nvPr>
            <p:ph type="sldNum" sz="quarter" idx="12"/>
          </p:nvPr>
        </p:nvSpPr>
        <p:spPr/>
        <p:txBody>
          <a:bodyPr/>
          <a:lstStyle/>
          <a:p>
            <a:fld id="{B6F15528-21DE-4FAA-801E-634DDDAF4B2B}" type="slidenum">
              <a:rPr lang="en-US" smtClean="0"/>
              <a:pPr/>
              <a:t>20</a:t>
            </a:fld>
            <a:endParaRPr lang="en-US"/>
          </a:p>
        </p:txBody>
      </p:sp>
      <p:sp>
        <p:nvSpPr>
          <p:cNvPr id="15" name="Rectangle 14">
            <a:extLst>
              <a:ext uri="{FF2B5EF4-FFF2-40B4-BE49-F238E27FC236}">
                <a16:creationId xmlns:a16="http://schemas.microsoft.com/office/drawing/2014/main" id="{93696729-F019-C510-B2BE-0C9917EDB08A}"/>
              </a:ext>
            </a:extLst>
          </p:cNvPr>
          <p:cNvSpPr/>
          <p:nvPr/>
        </p:nvSpPr>
        <p:spPr>
          <a:xfrm>
            <a:off x="307412" y="2514600"/>
            <a:ext cx="8074588"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Concept of </a:t>
            </a:r>
            <a:r>
              <a:rPr lang="en-US" b="1" u="sng" dirty="0"/>
              <a:t>KEYS</a:t>
            </a:r>
            <a:r>
              <a:rPr lang="en-US" b="1" dirty="0"/>
              <a:t> in Relational Databases</a:t>
            </a:r>
          </a:p>
        </p:txBody>
      </p:sp>
      <p:sp>
        <p:nvSpPr>
          <p:cNvPr id="16" name="Rectangle 15">
            <a:extLst>
              <a:ext uri="{FF2B5EF4-FFF2-40B4-BE49-F238E27FC236}">
                <a16:creationId xmlns:a16="http://schemas.microsoft.com/office/drawing/2014/main" id="{566E8BE6-3AD6-17EF-8503-76B6C3452BF9}"/>
              </a:ext>
            </a:extLst>
          </p:cNvPr>
          <p:cNvSpPr/>
          <p:nvPr/>
        </p:nvSpPr>
        <p:spPr>
          <a:xfrm>
            <a:off x="300485" y="2880360"/>
            <a:ext cx="8074588" cy="405036"/>
          </a:xfrm>
          <a:prstGeom prst="rect">
            <a:avLst/>
          </a:prstGeom>
          <a:solidFill>
            <a:schemeClr val="accent1">
              <a:lumMod val="40000"/>
              <a:lumOff val="60000"/>
            </a:schemeClr>
          </a:solidFill>
          <a:ln>
            <a:solidFill>
              <a:srgbClr val="4F81BD"/>
            </a:solidFill>
          </a:ln>
        </p:spPr>
        <p:style>
          <a:lnRef idx="1">
            <a:schemeClr val="accent1"/>
          </a:lnRef>
          <a:fillRef idx="2">
            <a:schemeClr val="accent1"/>
          </a:fillRef>
          <a:effectRef idx="1">
            <a:schemeClr val="accent1"/>
          </a:effectRef>
          <a:fontRef idx="minor">
            <a:schemeClr val="dk1"/>
          </a:fontRef>
        </p:style>
        <p:txBody>
          <a:bodyPr rtlCol="0" anchor="t"/>
          <a:lstStyle/>
          <a:p>
            <a:pPr algn="just"/>
            <a:r>
              <a:rPr lang="en-US" b="1" dirty="0">
                <a:solidFill>
                  <a:schemeClr val="tx2"/>
                </a:solidFill>
                <a:latin typeface="Calibri" panose="020F0502020204030204" pitchFamily="34" charset="0"/>
                <a:cs typeface="Calibri" panose="020F0502020204030204" pitchFamily="34" charset="0"/>
              </a:rPr>
              <a:t>                      A key in a table/relation might be an attribute or set of attributes.</a:t>
            </a:r>
          </a:p>
        </p:txBody>
      </p:sp>
      <p:sp>
        <p:nvSpPr>
          <p:cNvPr id="17" name="Rectangle 16">
            <a:extLst>
              <a:ext uri="{FF2B5EF4-FFF2-40B4-BE49-F238E27FC236}">
                <a16:creationId xmlns:a16="http://schemas.microsoft.com/office/drawing/2014/main" id="{828FDB40-2283-A792-F46E-16CFBB3F9E8E}"/>
              </a:ext>
            </a:extLst>
          </p:cNvPr>
          <p:cNvSpPr/>
          <p:nvPr/>
        </p:nvSpPr>
        <p:spPr>
          <a:xfrm>
            <a:off x="310150" y="2880359"/>
            <a:ext cx="1189200" cy="405036"/>
          </a:xfrm>
          <a:prstGeom prst="rect">
            <a:avLst/>
          </a:prstGeom>
          <a:solidFill>
            <a:schemeClr val="tx2">
              <a:lumMod val="40000"/>
              <a:lumOff val="60000"/>
            </a:scheme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3200" dirty="0">
                <a:latin typeface="Calibri" panose="020F0502020204030204" pitchFamily="34" charset="0"/>
                <a:cs typeface="Calibri" panose="020F0502020204030204" pitchFamily="34" charset="0"/>
              </a:rPr>
              <a:t>1</a:t>
            </a:r>
          </a:p>
        </p:txBody>
      </p:sp>
      <p:sp>
        <p:nvSpPr>
          <p:cNvPr id="18" name="Rectangle 17">
            <a:extLst>
              <a:ext uri="{FF2B5EF4-FFF2-40B4-BE49-F238E27FC236}">
                <a16:creationId xmlns:a16="http://schemas.microsoft.com/office/drawing/2014/main" id="{0ECC79DD-11D0-3333-75B1-D8699E5E91C3}"/>
              </a:ext>
            </a:extLst>
          </p:cNvPr>
          <p:cNvSpPr/>
          <p:nvPr/>
        </p:nvSpPr>
        <p:spPr>
          <a:xfrm>
            <a:off x="300485" y="3324189"/>
            <a:ext cx="8081515" cy="405036"/>
          </a:xfrm>
          <a:prstGeom prst="rect">
            <a:avLst/>
          </a:prstGeom>
          <a:solidFill>
            <a:schemeClr val="accent1">
              <a:lumMod val="40000"/>
              <a:lumOff val="60000"/>
            </a:schemeClr>
          </a:solidFill>
          <a:ln>
            <a:solidFill>
              <a:srgbClr val="4F81BD"/>
            </a:solidFill>
          </a:ln>
        </p:spPr>
        <p:style>
          <a:lnRef idx="1">
            <a:schemeClr val="accent1"/>
          </a:lnRef>
          <a:fillRef idx="2">
            <a:schemeClr val="accent1"/>
          </a:fillRef>
          <a:effectRef idx="1">
            <a:schemeClr val="accent1"/>
          </a:effectRef>
          <a:fontRef idx="minor">
            <a:schemeClr val="dk1"/>
          </a:fontRef>
        </p:style>
        <p:txBody>
          <a:bodyPr rtlCol="0" anchor="t"/>
          <a:lstStyle/>
          <a:p>
            <a:pPr lvl="1" algn="just"/>
            <a:r>
              <a:rPr lang="en-US" sz="2000" b="1" dirty="0">
                <a:solidFill>
                  <a:schemeClr val="tx2"/>
                </a:solidFill>
                <a:latin typeface="Calibri" panose="020F0502020204030204" pitchFamily="34" charset="0"/>
                <a:cs typeface="Calibri" panose="020F0502020204030204" pitchFamily="34" charset="0"/>
              </a:rPr>
              <a:t>	     </a:t>
            </a:r>
            <a:r>
              <a:rPr lang="en-US" b="1" dirty="0">
                <a:solidFill>
                  <a:schemeClr val="tx2"/>
                </a:solidFill>
                <a:latin typeface="Calibri" panose="020F0502020204030204" pitchFamily="34" charset="0"/>
                <a:cs typeface="Calibri" panose="020F0502020204030204" pitchFamily="34" charset="0"/>
              </a:rPr>
              <a:t>It helps in uniquely identifying a tuple/row/record in a table/relation.</a:t>
            </a:r>
          </a:p>
        </p:txBody>
      </p:sp>
      <p:sp>
        <p:nvSpPr>
          <p:cNvPr id="19" name="Rectangle 18">
            <a:extLst>
              <a:ext uri="{FF2B5EF4-FFF2-40B4-BE49-F238E27FC236}">
                <a16:creationId xmlns:a16="http://schemas.microsoft.com/office/drawing/2014/main" id="{5C779F48-FDD0-40AF-E363-923A2E985CC2}"/>
              </a:ext>
            </a:extLst>
          </p:cNvPr>
          <p:cNvSpPr/>
          <p:nvPr/>
        </p:nvSpPr>
        <p:spPr>
          <a:xfrm>
            <a:off x="310151" y="3333044"/>
            <a:ext cx="1189200" cy="400756"/>
          </a:xfrm>
          <a:prstGeom prst="rect">
            <a:avLst/>
          </a:prstGeom>
          <a:solidFill>
            <a:schemeClr val="tx2">
              <a:lumMod val="40000"/>
              <a:lumOff val="60000"/>
            </a:scheme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3200" dirty="0">
                <a:latin typeface="Calibri" panose="020F0502020204030204" pitchFamily="34" charset="0"/>
                <a:cs typeface="Calibri" panose="020F0502020204030204" pitchFamily="34" charset="0"/>
              </a:rPr>
              <a:t>2</a:t>
            </a:r>
          </a:p>
        </p:txBody>
      </p:sp>
      <p:sp>
        <p:nvSpPr>
          <p:cNvPr id="23" name="Rectangle 22">
            <a:extLst>
              <a:ext uri="{FF2B5EF4-FFF2-40B4-BE49-F238E27FC236}">
                <a16:creationId xmlns:a16="http://schemas.microsoft.com/office/drawing/2014/main" id="{86528D7E-42BB-9A72-44B1-DA1A1FBEA7B7}"/>
              </a:ext>
            </a:extLst>
          </p:cNvPr>
          <p:cNvSpPr/>
          <p:nvPr/>
        </p:nvSpPr>
        <p:spPr>
          <a:xfrm>
            <a:off x="300485" y="3785963"/>
            <a:ext cx="8074588" cy="405036"/>
          </a:xfrm>
          <a:prstGeom prst="rect">
            <a:avLst/>
          </a:prstGeom>
          <a:solidFill>
            <a:schemeClr val="accent1">
              <a:lumMod val="40000"/>
              <a:lumOff val="60000"/>
            </a:schemeClr>
          </a:solidFill>
          <a:ln>
            <a:solidFill>
              <a:srgbClr val="4F81BD"/>
            </a:solidFill>
          </a:ln>
        </p:spPr>
        <p:style>
          <a:lnRef idx="1">
            <a:schemeClr val="accent1"/>
          </a:lnRef>
          <a:fillRef idx="2">
            <a:schemeClr val="accent1"/>
          </a:fillRef>
          <a:effectRef idx="1">
            <a:schemeClr val="accent1"/>
          </a:effectRef>
          <a:fontRef idx="minor">
            <a:schemeClr val="dk1"/>
          </a:fontRef>
        </p:style>
        <p:txBody>
          <a:bodyPr rtlCol="0" anchor="t"/>
          <a:lstStyle/>
          <a:p>
            <a:pPr algn="just"/>
            <a:r>
              <a:rPr lang="en-US" dirty="0">
                <a:latin typeface="Calibri" panose="020F0502020204030204" pitchFamily="34" charset="0"/>
                <a:cs typeface="Calibri" panose="020F0502020204030204" pitchFamily="34" charset="0"/>
              </a:rPr>
              <a:t>	     </a:t>
            </a:r>
            <a:r>
              <a:rPr lang="en-US" b="1" dirty="0">
                <a:solidFill>
                  <a:schemeClr val="tx2"/>
                </a:solidFill>
                <a:latin typeface="Calibri" panose="020F0502020204030204" pitchFamily="34" charset="0"/>
                <a:cs typeface="Calibri" panose="020F0502020204030204" pitchFamily="34" charset="0"/>
              </a:rPr>
              <a:t>These are defined to sequence and access/store the data quickly.</a:t>
            </a:r>
            <a:endParaRPr lang="en-US" u="sng" dirty="0">
              <a:solidFill>
                <a:schemeClr val="tx2"/>
              </a:solidFill>
              <a:latin typeface="Calibri" panose="020F0502020204030204" pitchFamily="34" charset="0"/>
              <a:cs typeface="Calibri" panose="020F0502020204030204" pitchFamily="34" charset="0"/>
            </a:endParaRPr>
          </a:p>
        </p:txBody>
      </p:sp>
      <p:sp>
        <p:nvSpPr>
          <p:cNvPr id="24" name="Rectangle 23">
            <a:extLst>
              <a:ext uri="{FF2B5EF4-FFF2-40B4-BE49-F238E27FC236}">
                <a16:creationId xmlns:a16="http://schemas.microsoft.com/office/drawing/2014/main" id="{9ED1DB9C-4D3A-BB36-CAD1-A1465B0DB395}"/>
              </a:ext>
            </a:extLst>
          </p:cNvPr>
          <p:cNvSpPr/>
          <p:nvPr/>
        </p:nvSpPr>
        <p:spPr>
          <a:xfrm>
            <a:off x="310151" y="3785963"/>
            <a:ext cx="1189200" cy="405037"/>
          </a:xfrm>
          <a:prstGeom prst="rect">
            <a:avLst/>
          </a:prstGeom>
          <a:solidFill>
            <a:schemeClr val="tx2">
              <a:lumMod val="40000"/>
              <a:lumOff val="60000"/>
            </a:scheme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3200" dirty="0">
                <a:latin typeface="Calibri" panose="020F0502020204030204" pitchFamily="34" charset="0"/>
                <a:cs typeface="Calibri" panose="020F0502020204030204" pitchFamily="34" charset="0"/>
              </a:rPr>
              <a:t>3</a:t>
            </a:r>
          </a:p>
        </p:txBody>
      </p:sp>
      <p:sp>
        <p:nvSpPr>
          <p:cNvPr id="25" name="Rectangle 24">
            <a:extLst>
              <a:ext uri="{FF2B5EF4-FFF2-40B4-BE49-F238E27FC236}">
                <a16:creationId xmlns:a16="http://schemas.microsoft.com/office/drawing/2014/main" id="{326DF161-EAFF-EFC1-F9D9-ADE26D00E67A}"/>
              </a:ext>
            </a:extLst>
          </p:cNvPr>
          <p:cNvSpPr/>
          <p:nvPr/>
        </p:nvSpPr>
        <p:spPr>
          <a:xfrm>
            <a:off x="300486" y="4243163"/>
            <a:ext cx="8074588" cy="405036"/>
          </a:xfrm>
          <a:prstGeom prst="rect">
            <a:avLst/>
          </a:prstGeom>
          <a:solidFill>
            <a:schemeClr val="accent1">
              <a:lumMod val="40000"/>
              <a:lumOff val="60000"/>
            </a:schemeClr>
          </a:solidFill>
          <a:ln>
            <a:solidFill>
              <a:srgbClr val="4F81BD"/>
            </a:solidFill>
          </a:ln>
        </p:spPr>
        <p:style>
          <a:lnRef idx="1">
            <a:schemeClr val="accent1"/>
          </a:lnRef>
          <a:fillRef idx="2">
            <a:schemeClr val="accent1"/>
          </a:fillRef>
          <a:effectRef idx="1">
            <a:schemeClr val="accent1"/>
          </a:effectRef>
          <a:fontRef idx="minor">
            <a:schemeClr val="dk1"/>
          </a:fontRef>
        </p:style>
        <p:txBody>
          <a:bodyPr rtlCol="0" anchor="t"/>
          <a:lstStyle/>
          <a:p>
            <a:pPr algn="just"/>
            <a:r>
              <a:rPr lang="en-US" sz="2000" dirty="0">
                <a:latin typeface="Calibri" panose="020F0502020204030204" pitchFamily="34" charset="0"/>
                <a:cs typeface="Calibri" panose="020F0502020204030204" pitchFamily="34" charset="0"/>
              </a:rPr>
              <a:t>	     </a:t>
            </a:r>
            <a:r>
              <a:rPr lang="en-US" b="1" dirty="0">
                <a:solidFill>
                  <a:schemeClr val="tx2"/>
                </a:solidFill>
                <a:latin typeface="Calibri" panose="020F0502020204030204" pitchFamily="34" charset="0"/>
                <a:cs typeface="Calibri" panose="020F0502020204030204" pitchFamily="34" charset="0"/>
              </a:rPr>
              <a:t>Keys also help in establishing relationship between different records.</a:t>
            </a:r>
            <a:endParaRPr lang="en-US" u="sng" dirty="0">
              <a:solidFill>
                <a:schemeClr val="tx2"/>
              </a:solidFill>
              <a:latin typeface="Calibri" panose="020F0502020204030204" pitchFamily="34" charset="0"/>
              <a:cs typeface="Calibri" panose="020F0502020204030204" pitchFamily="34" charset="0"/>
            </a:endParaRPr>
          </a:p>
        </p:txBody>
      </p:sp>
      <p:sp>
        <p:nvSpPr>
          <p:cNvPr id="26" name="Rectangle 25">
            <a:extLst>
              <a:ext uri="{FF2B5EF4-FFF2-40B4-BE49-F238E27FC236}">
                <a16:creationId xmlns:a16="http://schemas.microsoft.com/office/drawing/2014/main" id="{4FF52066-7DF4-A2EB-1905-0A92942D2FEE}"/>
              </a:ext>
            </a:extLst>
          </p:cNvPr>
          <p:cNvSpPr/>
          <p:nvPr/>
        </p:nvSpPr>
        <p:spPr>
          <a:xfrm>
            <a:off x="310151" y="4243163"/>
            <a:ext cx="1189200" cy="405037"/>
          </a:xfrm>
          <a:prstGeom prst="rect">
            <a:avLst/>
          </a:prstGeom>
          <a:solidFill>
            <a:schemeClr val="tx2">
              <a:lumMod val="40000"/>
              <a:lumOff val="60000"/>
            </a:scheme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3200" dirty="0">
                <a:latin typeface="Calibri" panose="020F0502020204030204" pitchFamily="34" charset="0"/>
                <a:cs typeface="Calibri" panose="020F0502020204030204" pitchFamily="34" charset="0"/>
              </a:rPr>
              <a:t>4</a:t>
            </a:r>
          </a:p>
        </p:txBody>
      </p:sp>
      <p:sp>
        <p:nvSpPr>
          <p:cNvPr id="27" name="Content Placeholder 2">
            <a:extLst>
              <a:ext uri="{FF2B5EF4-FFF2-40B4-BE49-F238E27FC236}">
                <a16:creationId xmlns:a16="http://schemas.microsoft.com/office/drawing/2014/main" id="{88D75B2D-F134-DBA8-CB1D-630CCC19B80E}"/>
              </a:ext>
            </a:extLst>
          </p:cNvPr>
          <p:cNvSpPr>
            <a:spLocks noGrp="1"/>
          </p:cNvSpPr>
          <p:nvPr/>
        </p:nvSpPr>
        <p:spPr>
          <a:xfrm>
            <a:off x="-2514600" y="1560924"/>
            <a:ext cx="10561316" cy="548641"/>
          </a:xfrm>
          <a:prstGeom prst="rect">
            <a:avLst/>
          </a:prstGeom>
        </p:spPr>
        <p:txBody>
          <a:bodyPr vert="horz" lIns="91440" tIns="45720" rIns="91440" bIns="45720" rtlCol="0" anchor="t">
            <a:normAutofit/>
          </a:bodyPr>
          <a:lstStyle>
            <a:lvl1pPr marL="285750" indent="-285750" algn="l" defTabSz="457200" rtl="0" eaLnBrk="1" latinLnBrk="0" hangingPunct="1">
              <a:spcBef>
                <a:spcPct val="20000"/>
              </a:spcBef>
              <a:spcAft>
                <a:spcPts val="600"/>
              </a:spcAft>
              <a:buClr>
                <a:schemeClr val="accent1"/>
              </a:buClr>
              <a:buSzPct val="115000"/>
              <a:buFont typeface="Arial" panose="020B0604020202020204"/>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panose="020B0604020202020204"/>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panose="020B0604020202020204"/>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panose="020B0604020202020204"/>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panose="020B0604020202020204"/>
              <a:buChar char="•"/>
              <a:defRPr sz="1400" kern="1200" cap="none">
                <a:solidFill>
                  <a:schemeClr val="tx1">
                    <a:lumMod val="85000"/>
                    <a:lumOff val="15000"/>
                  </a:schemeClr>
                </a:solidFill>
                <a:effectLst/>
                <a:latin typeface="+mn-lt"/>
                <a:ea typeface="+mn-ea"/>
                <a:cs typeface="+mn-cs"/>
              </a:defRPr>
            </a:lvl9pPr>
          </a:lstStyle>
          <a:p>
            <a:pPr marL="0" indent="0" algn="ctr">
              <a:buNone/>
            </a:pPr>
            <a:r>
              <a:rPr lang="en-US" b="1" dirty="0">
                <a:solidFill>
                  <a:srgbClr val="FF0000"/>
                </a:solidFill>
              </a:rPr>
              <a:t>THIS TIME GO MORE DEEP INTO IT</a:t>
            </a:r>
          </a:p>
          <a:p>
            <a:pPr marL="0" indent="0">
              <a:buNone/>
            </a:pPr>
            <a:endParaRPr lang="en-US" dirty="0">
              <a:solidFill>
                <a:schemeClr val="tx2"/>
              </a:solidFill>
            </a:endParaRPr>
          </a:p>
        </p:txBody>
      </p:sp>
      <p:sp>
        <p:nvSpPr>
          <p:cNvPr id="28" name="Title 10">
            <a:extLst>
              <a:ext uri="{FF2B5EF4-FFF2-40B4-BE49-F238E27FC236}">
                <a16:creationId xmlns:a16="http://schemas.microsoft.com/office/drawing/2014/main" id="{56F55FDE-09BB-892F-FBFD-6B50654B2600}"/>
              </a:ext>
            </a:extLst>
          </p:cNvPr>
          <p:cNvSpPr>
            <a:spLocks noGrp="1"/>
          </p:cNvSpPr>
          <p:nvPr>
            <p:ph type="title"/>
          </p:nvPr>
        </p:nvSpPr>
        <p:spPr>
          <a:xfrm>
            <a:off x="534706" y="160955"/>
            <a:ext cx="7620000" cy="1143000"/>
          </a:xfrm>
        </p:spPr>
        <p:txBody>
          <a:bodyPr/>
          <a:lstStyle/>
          <a:p>
            <a:r>
              <a:rPr lang="en-US" sz="2800" dirty="0">
                <a:solidFill>
                  <a:schemeClr val="tx1">
                    <a:lumMod val="90000"/>
                    <a:lumOff val="10000"/>
                  </a:schemeClr>
                </a:solidFill>
                <a:latin typeface="Times New Roman" panose="02020603050405020304" pitchFamily="18" charset="0"/>
                <a:cs typeface="Times New Roman" panose="02020603050405020304" pitchFamily="18" charset="0"/>
              </a:rPr>
              <a:t>Relational Database Models</a:t>
            </a:r>
            <a:endParaRPr lang="en-PK" sz="2800" dirty="0">
              <a:solidFill>
                <a:schemeClr val="tx1">
                  <a:lumMod val="90000"/>
                  <a:lumOff val="10000"/>
                </a:schemeClr>
              </a:solidFill>
            </a:endParaRPr>
          </a:p>
        </p:txBody>
      </p:sp>
    </p:spTree>
    <p:extLst>
      <p:ext uri="{BB962C8B-B14F-4D97-AF65-F5344CB8AC3E}">
        <p14:creationId xmlns:p14="http://schemas.microsoft.com/office/powerpoint/2010/main" val="1214355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C871A70-B79B-6785-1FFB-8EA94651DAEB}"/>
              </a:ext>
            </a:extLst>
          </p:cNvPr>
          <p:cNvSpPr/>
          <p:nvPr/>
        </p:nvSpPr>
        <p:spPr>
          <a:xfrm>
            <a:off x="457200" y="800100"/>
            <a:ext cx="7620000" cy="1143000"/>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normAutofit/>
          </a:bodyPr>
          <a:lstStyle/>
          <a:p>
            <a:pPr>
              <a:lnSpc>
                <a:spcPct val="90000"/>
              </a:lnSpc>
              <a:spcBef>
                <a:spcPct val="0"/>
              </a:spcBef>
              <a:spcAft>
                <a:spcPts val="600"/>
              </a:spcAft>
            </a:pPr>
            <a:r>
              <a:rPr lang="en-US" sz="3600" b="1" kern="1200" cap="none" spc="-100" baseline="0">
                <a:ln>
                  <a:noFill/>
                </a:ln>
                <a:solidFill>
                  <a:schemeClr val="tx2"/>
                </a:solidFill>
                <a:effectLst/>
                <a:latin typeface="+mj-lt"/>
                <a:ea typeface="+mj-ea"/>
                <a:cs typeface="+mj-cs"/>
              </a:rPr>
              <a:t>Types of Keys in Relational Database Models</a:t>
            </a:r>
          </a:p>
        </p:txBody>
      </p:sp>
      <p:pic>
        <p:nvPicPr>
          <p:cNvPr id="4" name="Picture 3">
            <a:extLst>
              <a:ext uri="{FF2B5EF4-FFF2-40B4-BE49-F238E27FC236}">
                <a16:creationId xmlns:a16="http://schemas.microsoft.com/office/drawing/2014/main" id="{AF9D60B4-6176-3B26-648A-18E72427D849}"/>
              </a:ext>
            </a:extLst>
          </p:cNvPr>
          <p:cNvPicPr>
            <a:picLocks noChangeAspect="1"/>
          </p:cNvPicPr>
          <p:nvPr/>
        </p:nvPicPr>
        <p:blipFill>
          <a:blip r:embed="rId3"/>
          <a:stretch>
            <a:fillRect/>
          </a:stretch>
        </p:blipFill>
        <p:spPr>
          <a:xfrm>
            <a:off x="457200" y="1943100"/>
            <a:ext cx="7620000" cy="4533900"/>
          </a:xfrm>
          <a:prstGeom prst="rect">
            <a:avLst/>
          </a:prstGeom>
          <a:noFill/>
        </p:spPr>
      </p:pic>
      <p:sp>
        <p:nvSpPr>
          <p:cNvPr id="3" name="Slide Number Placeholder 2">
            <a:extLst>
              <a:ext uri="{FF2B5EF4-FFF2-40B4-BE49-F238E27FC236}">
                <a16:creationId xmlns:a16="http://schemas.microsoft.com/office/drawing/2014/main" id="{236DDD90-4BEA-4A48-565E-69E2743DAEDB}"/>
              </a:ext>
            </a:extLst>
          </p:cNvPr>
          <p:cNvSpPr>
            <a:spLocks noGrp="1"/>
          </p:cNvSpPr>
          <p:nvPr>
            <p:ph type="sldNum" sz="quarter" idx="12"/>
          </p:nvPr>
        </p:nvSpPr>
        <p:spPr>
          <a:xfrm>
            <a:off x="8531788" y="5648960"/>
            <a:ext cx="548640" cy="396240"/>
          </a:xfrm>
        </p:spPr>
        <p:txBody>
          <a:bodyPr vert="horz" lIns="0" tIns="0" rIns="0" bIns="0" rtlCol="0" anchor="ctr">
            <a:normAutofit/>
          </a:bodyPr>
          <a:lstStyle/>
          <a:p>
            <a:pPr>
              <a:spcAft>
                <a:spcPts val="600"/>
              </a:spcAft>
            </a:pPr>
            <a:fld id="{B6F15528-21DE-4FAA-801E-634DDDAF4B2B}" type="slidenum">
              <a:rPr lang="en-US" smtClean="0"/>
              <a:pPr>
                <a:spcAft>
                  <a:spcPts val="600"/>
                </a:spcAft>
              </a:pPr>
              <a:t>21</a:t>
            </a:fld>
            <a:endParaRPr lang="en-US"/>
          </a:p>
        </p:txBody>
      </p:sp>
      <p:sp>
        <p:nvSpPr>
          <p:cNvPr id="10" name="Title 10">
            <a:extLst>
              <a:ext uri="{FF2B5EF4-FFF2-40B4-BE49-F238E27FC236}">
                <a16:creationId xmlns:a16="http://schemas.microsoft.com/office/drawing/2014/main" id="{A63914F3-7649-1EE8-8F2E-E9EDE61397AB}"/>
              </a:ext>
            </a:extLst>
          </p:cNvPr>
          <p:cNvSpPr>
            <a:spLocks noGrp="1"/>
          </p:cNvSpPr>
          <p:nvPr>
            <p:ph type="title"/>
          </p:nvPr>
        </p:nvSpPr>
        <p:spPr>
          <a:xfrm>
            <a:off x="436418" y="-190500"/>
            <a:ext cx="7620000" cy="1143000"/>
          </a:xfrm>
        </p:spPr>
        <p:txBody>
          <a:bodyPr/>
          <a:lstStyle/>
          <a:p>
            <a:r>
              <a:rPr lang="en-US" sz="2800" dirty="0">
                <a:solidFill>
                  <a:schemeClr val="tx1">
                    <a:lumMod val="90000"/>
                    <a:lumOff val="10000"/>
                  </a:schemeClr>
                </a:solidFill>
                <a:latin typeface="Times New Roman" panose="02020603050405020304" pitchFamily="18" charset="0"/>
                <a:cs typeface="Times New Roman" panose="02020603050405020304" pitchFamily="18" charset="0"/>
              </a:rPr>
              <a:t>Relational Database Models</a:t>
            </a:r>
            <a:endParaRPr lang="en-PK" sz="2800" dirty="0">
              <a:solidFill>
                <a:schemeClr val="tx1">
                  <a:lumMod val="90000"/>
                  <a:lumOff val="10000"/>
                </a:schemeClr>
              </a:solidFill>
            </a:endParaRPr>
          </a:p>
        </p:txBody>
      </p:sp>
    </p:spTree>
    <p:extLst>
      <p:ext uri="{BB962C8B-B14F-4D97-AF65-F5344CB8AC3E}">
        <p14:creationId xmlns:p14="http://schemas.microsoft.com/office/powerpoint/2010/main" val="36699716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351775-3329-C702-70C0-8537963E68B6}"/>
              </a:ext>
            </a:extLst>
          </p:cNvPr>
          <p:cNvSpPr>
            <a:spLocks noGrp="1"/>
          </p:cNvSpPr>
          <p:nvPr>
            <p:ph type="sldNum" sz="quarter" idx="12"/>
          </p:nvPr>
        </p:nvSpPr>
        <p:spPr/>
        <p:txBody>
          <a:bodyPr/>
          <a:lstStyle/>
          <a:p>
            <a:fld id="{B6F15528-21DE-4FAA-801E-634DDDAF4B2B}" type="slidenum">
              <a:rPr lang="en-US" smtClean="0"/>
              <a:pPr/>
              <a:t>22</a:t>
            </a:fld>
            <a:endParaRPr lang="en-US"/>
          </a:p>
        </p:txBody>
      </p:sp>
      <p:graphicFrame>
        <p:nvGraphicFramePr>
          <p:cNvPr id="6" name="Table 6">
            <a:extLst>
              <a:ext uri="{FF2B5EF4-FFF2-40B4-BE49-F238E27FC236}">
                <a16:creationId xmlns:a16="http://schemas.microsoft.com/office/drawing/2014/main" id="{2F595C9A-92CD-504D-E13F-50B1E2FE5E9E}"/>
              </a:ext>
            </a:extLst>
          </p:cNvPr>
          <p:cNvGraphicFramePr>
            <a:graphicFrameLocks noGrp="1"/>
          </p:cNvGraphicFramePr>
          <p:nvPr>
            <p:extLst>
              <p:ext uri="{D42A27DB-BD31-4B8C-83A1-F6EECF244321}">
                <p14:modId xmlns:p14="http://schemas.microsoft.com/office/powerpoint/2010/main" val="926140331"/>
              </p:ext>
            </p:extLst>
          </p:nvPr>
        </p:nvGraphicFramePr>
        <p:xfrm>
          <a:off x="685800" y="1778000"/>
          <a:ext cx="7391400" cy="3302000"/>
        </p:xfrm>
        <a:graphic>
          <a:graphicData uri="http://schemas.openxmlformats.org/drawingml/2006/table">
            <a:tbl>
              <a:tblPr firstRow="1" bandRow="1">
                <a:tableStyleId>{5C22544A-7EE6-4342-B048-85BDC9FD1C3A}</a:tableStyleId>
              </a:tblPr>
              <a:tblGrid>
                <a:gridCol w="1847850">
                  <a:extLst>
                    <a:ext uri="{9D8B030D-6E8A-4147-A177-3AD203B41FA5}">
                      <a16:colId xmlns:a16="http://schemas.microsoft.com/office/drawing/2014/main" val="1814261443"/>
                    </a:ext>
                  </a:extLst>
                </a:gridCol>
                <a:gridCol w="1847850">
                  <a:extLst>
                    <a:ext uri="{9D8B030D-6E8A-4147-A177-3AD203B41FA5}">
                      <a16:colId xmlns:a16="http://schemas.microsoft.com/office/drawing/2014/main" val="765359538"/>
                    </a:ext>
                  </a:extLst>
                </a:gridCol>
                <a:gridCol w="1847850">
                  <a:extLst>
                    <a:ext uri="{9D8B030D-6E8A-4147-A177-3AD203B41FA5}">
                      <a16:colId xmlns:a16="http://schemas.microsoft.com/office/drawing/2014/main" val="3115652916"/>
                    </a:ext>
                  </a:extLst>
                </a:gridCol>
                <a:gridCol w="1847850">
                  <a:extLst>
                    <a:ext uri="{9D8B030D-6E8A-4147-A177-3AD203B41FA5}">
                      <a16:colId xmlns:a16="http://schemas.microsoft.com/office/drawing/2014/main" val="3845716525"/>
                    </a:ext>
                  </a:extLst>
                </a:gridCol>
              </a:tblGrid>
              <a:tr h="370840">
                <a:tc>
                  <a:txBody>
                    <a:bodyPr/>
                    <a:lstStyle/>
                    <a:p>
                      <a:r>
                        <a:rPr lang="en-GB" b="1" u="sng" dirty="0" err="1"/>
                        <a:t>StudentID</a:t>
                      </a:r>
                      <a:endParaRPr lang="en-PK" u="sng" dirty="0"/>
                    </a:p>
                  </a:txBody>
                  <a:tcPr/>
                </a:tc>
                <a:tc>
                  <a:txBody>
                    <a:bodyPr/>
                    <a:lstStyle/>
                    <a:p>
                      <a:r>
                        <a:rPr lang="en-GB" b="1" dirty="0"/>
                        <a:t>Name</a:t>
                      </a:r>
                      <a:endParaRPr lang="en-PK" dirty="0"/>
                    </a:p>
                  </a:txBody>
                  <a:tcPr/>
                </a:tc>
                <a:tc>
                  <a:txBody>
                    <a:bodyPr/>
                    <a:lstStyle/>
                    <a:p>
                      <a:r>
                        <a:rPr lang="en-GB" b="1" dirty="0"/>
                        <a:t>Address</a:t>
                      </a:r>
                      <a:endParaRPr lang="en-GB" dirty="0"/>
                    </a:p>
                  </a:txBody>
                  <a:tcPr anchor="ctr"/>
                </a:tc>
                <a:tc>
                  <a:txBody>
                    <a:bodyPr/>
                    <a:lstStyle/>
                    <a:p>
                      <a:r>
                        <a:rPr lang="en-GB" b="1" dirty="0"/>
                        <a:t>Department</a:t>
                      </a:r>
                      <a:endParaRPr lang="en-GB" dirty="0"/>
                    </a:p>
                  </a:txBody>
                  <a:tcPr anchor="ctr"/>
                </a:tc>
                <a:extLst>
                  <a:ext uri="{0D108BD9-81ED-4DB2-BD59-A6C34878D82A}">
                    <a16:rowId xmlns:a16="http://schemas.microsoft.com/office/drawing/2014/main" val="59638105"/>
                  </a:ext>
                </a:extLst>
              </a:tr>
              <a:tr h="370840">
                <a:tc>
                  <a:txBody>
                    <a:bodyPr/>
                    <a:lstStyle/>
                    <a:p>
                      <a:r>
                        <a:rPr lang="en-PK" dirty="0"/>
                        <a:t>101</a:t>
                      </a:r>
                    </a:p>
                  </a:txBody>
                  <a:tcPr anchor="ctr"/>
                </a:tc>
                <a:tc>
                  <a:txBody>
                    <a:bodyPr/>
                    <a:lstStyle/>
                    <a:p>
                      <a:r>
                        <a:rPr lang="en-GB" dirty="0"/>
                        <a:t>Ahmed Ali</a:t>
                      </a:r>
                    </a:p>
                  </a:txBody>
                  <a:tcPr anchor="ctr"/>
                </a:tc>
                <a:tc>
                  <a:txBody>
                    <a:bodyPr/>
                    <a:lstStyle/>
                    <a:p>
                      <a:r>
                        <a:rPr lang="en-GB"/>
                        <a:t>Karachi, Pakistan</a:t>
                      </a:r>
                    </a:p>
                  </a:txBody>
                  <a:tcPr anchor="ctr"/>
                </a:tc>
                <a:tc>
                  <a:txBody>
                    <a:bodyPr/>
                    <a:lstStyle/>
                    <a:p>
                      <a:r>
                        <a:rPr lang="en-GB" dirty="0"/>
                        <a:t>Computer Science</a:t>
                      </a:r>
                    </a:p>
                  </a:txBody>
                  <a:tcPr anchor="ctr"/>
                </a:tc>
                <a:extLst>
                  <a:ext uri="{0D108BD9-81ED-4DB2-BD59-A6C34878D82A}">
                    <a16:rowId xmlns:a16="http://schemas.microsoft.com/office/drawing/2014/main" val="4284502397"/>
                  </a:ext>
                </a:extLst>
              </a:tr>
              <a:tr h="370840">
                <a:tc>
                  <a:txBody>
                    <a:bodyPr/>
                    <a:lstStyle/>
                    <a:p>
                      <a:r>
                        <a:rPr lang="en-PK"/>
                        <a:t>102</a:t>
                      </a:r>
                    </a:p>
                  </a:txBody>
                  <a:tcPr anchor="ctr"/>
                </a:tc>
                <a:tc>
                  <a:txBody>
                    <a:bodyPr/>
                    <a:lstStyle/>
                    <a:p>
                      <a:r>
                        <a:rPr lang="en-GB"/>
                        <a:t>Ayesha Khan</a:t>
                      </a:r>
                    </a:p>
                  </a:txBody>
                  <a:tcPr anchor="ctr"/>
                </a:tc>
                <a:tc>
                  <a:txBody>
                    <a:bodyPr/>
                    <a:lstStyle/>
                    <a:p>
                      <a:r>
                        <a:rPr lang="en-GB"/>
                        <a:t>Lahore, Pakistan</a:t>
                      </a:r>
                    </a:p>
                  </a:txBody>
                  <a:tcPr anchor="ctr"/>
                </a:tc>
                <a:tc>
                  <a:txBody>
                    <a:bodyPr/>
                    <a:lstStyle/>
                    <a:p>
                      <a:r>
                        <a:rPr lang="en-GB" dirty="0"/>
                        <a:t>Business Admin</a:t>
                      </a:r>
                    </a:p>
                  </a:txBody>
                  <a:tcPr anchor="ctr"/>
                </a:tc>
                <a:extLst>
                  <a:ext uri="{0D108BD9-81ED-4DB2-BD59-A6C34878D82A}">
                    <a16:rowId xmlns:a16="http://schemas.microsoft.com/office/drawing/2014/main" val="1660993852"/>
                  </a:ext>
                </a:extLst>
              </a:tr>
              <a:tr h="370840">
                <a:tc>
                  <a:txBody>
                    <a:bodyPr/>
                    <a:lstStyle/>
                    <a:p>
                      <a:r>
                        <a:rPr lang="en-PK"/>
                        <a:t>103</a:t>
                      </a:r>
                    </a:p>
                  </a:txBody>
                  <a:tcPr anchor="ctr"/>
                </a:tc>
                <a:tc>
                  <a:txBody>
                    <a:bodyPr/>
                    <a:lstStyle/>
                    <a:p>
                      <a:r>
                        <a:rPr lang="en-GB"/>
                        <a:t>Bilal Hussain</a:t>
                      </a:r>
                    </a:p>
                  </a:txBody>
                  <a:tcPr anchor="ctr"/>
                </a:tc>
                <a:tc>
                  <a:txBody>
                    <a:bodyPr/>
                    <a:lstStyle/>
                    <a:p>
                      <a:r>
                        <a:rPr lang="en-GB"/>
                        <a:t>Islamabad, Pakistan</a:t>
                      </a:r>
                    </a:p>
                  </a:txBody>
                  <a:tcPr anchor="ctr"/>
                </a:tc>
                <a:tc>
                  <a:txBody>
                    <a:bodyPr/>
                    <a:lstStyle/>
                    <a:p>
                      <a:r>
                        <a:rPr lang="en-GB" dirty="0"/>
                        <a:t>Electrical Eng.</a:t>
                      </a:r>
                    </a:p>
                  </a:txBody>
                  <a:tcPr anchor="ctr"/>
                </a:tc>
                <a:extLst>
                  <a:ext uri="{0D108BD9-81ED-4DB2-BD59-A6C34878D82A}">
                    <a16:rowId xmlns:a16="http://schemas.microsoft.com/office/drawing/2014/main" val="4076238370"/>
                  </a:ext>
                </a:extLst>
              </a:tr>
              <a:tr h="370840">
                <a:tc>
                  <a:txBody>
                    <a:bodyPr/>
                    <a:lstStyle/>
                    <a:p>
                      <a:r>
                        <a:rPr lang="en-PK" dirty="0"/>
                        <a:t>104</a:t>
                      </a:r>
                    </a:p>
                  </a:txBody>
                  <a:tcPr anchor="ctr"/>
                </a:tc>
                <a:tc>
                  <a:txBody>
                    <a:bodyPr/>
                    <a:lstStyle/>
                    <a:p>
                      <a:r>
                        <a:rPr lang="en-GB" dirty="0"/>
                        <a:t>Fatima Noor</a:t>
                      </a:r>
                    </a:p>
                  </a:txBody>
                  <a:tcPr anchor="ctr"/>
                </a:tc>
                <a:tc>
                  <a:txBody>
                    <a:bodyPr/>
                    <a:lstStyle/>
                    <a:p>
                      <a:r>
                        <a:rPr lang="en-GB" dirty="0"/>
                        <a:t>Rawalpindi, Pakistan</a:t>
                      </a:r>
                    </a:p>
                  </a:txBody>
                  <a:tcPr anchor="ctr"/>
                </a:tc>
                <a:tc>
                  <a:txBody>
                    <a:bodyPr/>
                    <a:lstStyle/>
                    <a:p>
                      <a:r>
                        <a:rPr lang="en-GB" dirty="0"/>
                        <a:t>Mechanical Eng.</a:t>
                      </a:r>
                    </a:p>
                  </a:txBody>
                  <a:tcPr anchor="ctr"/>
                </a:tc>
                <a:extLst>
                  <a:ext uri="{0D108BD9-81ED-4DB2-BD59-A6C34878D82A}">
                    <a16:rowId xmlns:a16="http://schemas.microsoft.com/office/drawing/2014/main" val="3397053216"/>
                  </a:ext>
                </a:extLst>
              </a:tr>
              <a:tr h="370840">
                <a:tc>
                  <a:txBody>
                    <a:bodyPr/>
                    <a:lstStyle/>
                    <a:p>
                      <a:r>
                        <a:rPr lang="en-PK" dirty="0"/>
                        <a:t>105</a:t>
                      </a:r>
                    </a:p>
                  </a:txBody>
                  <a:tcPr/>
                </a:tc>
                <a:tc>
                  <a:txBody>
                    <a:bodyPr/>
                    <a:lstStyle/>
                    <a:p>
                      <a:r>
                        <a:rPr lang="en-PK" dirty="0"/>
                        <a:t>Uzair Khan</a:t>
                      </a:r>
                    </a:p>
                  </a:txBody>
                  <a:tcPr/>
                </a:tc>
                <a:tc>
                  <a:txBody>
                    <a:bodyPr/>
                    <a:lstStyle/>
                    <a:p>
                      <a:r>
                        <a:rPr lang="en-PK" dirty="0"/>
                        <a:t>Peshawar, Pakistan</a:t>
                      </a:r>
                    </a:p>
                  </a:txBody>
                  <a:tcPr/>
                </a:tc>
                <a:tc>
                  <a:txBody>
                    <a:bodyPr/>
                    <a:lstStyle/>
                    <a:p>
                      <a:r>
                        <a:rPr lang="en-PK" dirty="0"/>
                        <a:t>Computer Science</a:t>
                      </a:r>
                    </a:p>
                  </a:txBody>
                  <a:tcPr/>
                </a:tc>
                <a:extLst>
                  <a:ext uri="{0D108BD9-81ED-4DB2-BD59-A6C34878D82A}">
                    <a16:rowId xmlns:a16="http://schemas.microsoft.com/office/drawing/2014/main" val="3343719652"/>
                  </a:ext>
                </a:extLst>
              </a:tr>
            </a:tbl>
          </a:graphicData>
        </a:graphic>
      </p:graphicFrame>
      <p:sp>
        <p:nvSpPr>
          <p:cNvPr id="7" name="Title 10">
            <a:extLst>
              <a:ext uri="{FF2B5EF4-FFF2-40B4-BE49-F238E27FC236}">
                <a16:creationId xmlns:a16="http://schemas.microsoft.com/office/drawing/2014/main" id="{751DE8FF-8D09-386A-882B-CDF41CB640AC}"/>
              </a:ext>
            </a:extLst>
          </p:cNvPr>
          <p:cNvSpPr>
            <a:spLocks noGrp="1"/>
          </p:cNvSpPr>
          <p:nvPr>
            <p:ph type="title"/>
          </p:nvPr>
        </p:nvSpPr>
        <p:spPr>
          <a:xfrm>
            <a:off x="571500" y="304800"/>
            <a:ext cx="7620000" cy="1143000"/>
          </a:xfrm>
        </p:spPr>
        <p:txBody>
          <a:bodyPr/>
          <a:lstStyle/>
          <a:p>
            <a:r>
              <a:rPr lang="en-US" sz="2800" dirty="0">
                <a:solidFill>
                  <a:schemeClr val="tx1">
                    <a:lumMod val="90000"/>
                    <a:lumOff val="10000"/>
                  </a:schemeClr>
                </a:solidFill>
                <a:latin typeface="Times New Roman" panose="02020603050405020304" pitchFamily="18" charset="0"/>
                <a:cs typeface="Times New Roman" panose="02020603050405020304" pitchFamily="18" charset="0"/>
              </a:rPr>
              <a:t>Relational Database Models</a:t>
            </a:r>
            <a:endParaRPr lang="en-PK" sz="2800" dirty="0">
              <a:solidFill>
                <a:schemeClr val="tx1">
                  <a:lumMod val="90000"/>
                  <a:lumOff val="10000"/>
                </a:schemeClr>
              </a:solidFill>
            </a:endParaRPr>
          </a:p>
        </p:txBody>
      </p:sp>
      <p:sp>
        <p:nvSpPr>
          <p:cNvPr id="8" name="Oval 7">
            <a:extLst>
              <a:ext uri="{FF2B5EF4-FFF2-40B4-BE49-F238E27FC236}">
                <a16:creationId xmlns:a16="http://schemas.microsoft.com/office/drawing/2014/main" id="{1DF5EE5A-F5AF-7FA1-1C9B-7994A9DF24B3}"/>
              </a:ext>
            </a:extLst>
          </p:cNvPr>
          <p:cNvSpPr/>
          <p:nvPr/>
        </p:nvSpPr>
        <p:spPr>
          <a:xfrm>
            <a:off x="2514600" y="1600200"/>
            <a:ext cx="1371600" cy="685800"/>
          </a:xfrm>
          <a:prstGeom prst="ellipse">
            <a:avLst/>
          </a:prstGeom>
          <a:noFill/>
          <a:ln>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K"/>
          </a:p>
        </p:txBody>
      </p:sp>
    </p:spTree>
    <p:extLst>
      <p:ext uri="{BB962C8B-B14F-4D97-AF65-F5344CB8AC3E}">
        <p14:creationId xmlns:p14="http://schemas.microsoft.com/office/powerpoint/2010/main" val="293151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F351775-3329-C702-70C0-8537963E68B6}"/>
              </a:ext>
            </a:extLst>
          </p:cNvPr>
          <p:cNvSpPr>
            <a:spLocks noGrp="1"/>
          </p:cNvSpPr>
          <p:nvPr>
            <p:ph type="sldNum" sz="quarter" idx="12"/>
          </p:nvPr>
        </p:nvSpPr>
        <p:spPr/>
        <p:txBody>
          <a:bodyPr/>
          <a:lstStyle/>
          <a:p>
            <a:fld id="{B6F15528-21DE-4FAA-801E-634DDDAF4B2B}" type="slidenum">
              <a:rPr lang="en-US" smtClean="0"/>
              <a:pPr/>
              <a:t>23</a:t>
            </a:fld>
            <a:endParaRPr lang="en-US"/>
          </a:p>
        </p:txBody>
      </p:sp>
      <p:graphicFrame>
        <p:nvGraphicFramePr>
          <p:cNvPr id="6" name="Table 6">
            <a:extLst>
              <a:ext uri="{FF2B5EF4-FFF2-40B4-BE49-F238E27FC236}">
                <a16:creationId xmlns:a16="http://schemas.microsoft.com/office/drawing/2014/main" id="{2F595C9A-92CD-504D-E13F-50B1E2FE5E9E}"/>
              </a:ext>
            </a:extLst>
          </p:cNvPr>
          <p:cNvGraphicFramePr>
            <a:graphicFrameLocks noGrp="1"/>
          </p:cNvGraphicFramePr>
          <p:nvPr>
            <p:extLst>
              <p:ext uri="{D42A27DB-BD31-4B8C-83A1-F6EECF244321}">
                <p14:modId xmlns:p14="http://schemas.microsoft.com/office/powerpoint/2010/main" val="2931298155"/>
              </p:ext>
            </p:extLst>
          </p:nvPr>
        </p:nvGraphicFramePr>
        <p:xfrm>
          <a:off x="838200" y="2438400"/>
          <a:ext cx="6629400" cy="2225040"/>
        </p:xfrm>
        <a:graphic>
          <a:graphicData uri="http://schemas.openxmlformats.org/drawingml/2006/table">
            <a:tbl>
              <a:tblPr firstRow="1" bandRow="1">
                <a:tableStyleId>{5C22544A-7EE6-4342-B048-85BDC9FD1C3A}</a:tableStyleId>
              </a:tblPr>
              <a:tblGrid>
                <a:gridCol w="1657350">
                  <a:extLst>
                    <a:ext uri="{9D8B030D-6E8A-4147-A177-3AD203B41FA5}">
                      <a16:colId xmlns:a16="http://schemas.microsoft.com/office/drawing/2014/main" val="1814261443"/>
                    </a:ext>
                  </a:extLst>
                </a:gridCol>
                <a:gridCol w="1657350">
                  <a:extLst>
                    <a:ext uri="{9D8B030D-6E8A-4147-A177-3AD203B41FA5}">
                      <a16:colId xmlns:a16="http://schemas.microsoft.com/office/drawing/2014/main" val="765359538"/>
                    </a:ext>
                  </a:extLst>
                </a:gridCol>
                <a:gridCol w="1657350">
                  <a:extLst>
                    <a:ext uri="{9D8B030D-6E8A-4147-A177-3AD203B41FA5}">
                      <a16:colId xmlns:a16="http://schemas.microsoft.com/office/drawing/2014/main" val="1390781989"/>
                    </a:ext>
                  </a:extLst>
                </a:gridCol>
                <a:gridCol w="1657350">
                  <a:extLst>
                    <a:ext uri="{9D8B030D-6E8A-4147-A177-3AD203B41FA5}">
                      <a16:colId xmlns:a16="http://schemas.microsoft.com/office/drawing/2014/main" val="3115652916"/>
                    </a:ext>
                  </a:extLst>
                </a:gridCol>
              </a:tblGrid>
              <a:tr h="370840">
                <a:tc>
                  <a:txBody>
                    <a:bodyPr/>
                    <a:lstStyle/>
                    <a:p>
                      <a:r>
                        <a:rPr lang="en-GB" b="1" u="sng" dirty="0" err="1"/>
                        <a:t>Program_Code</a:t>
                      </a:r>
                      <a:endParaRPr lang="en-PK" u="sng" dirty="0"/>
                    </a:p>
                  </a:txBody>
                  <a:tcPr/>
                </a:tc>
                <a:tc>
                  <a:txBody>
                    <a:bodyPr/>
                    <a:lstStyle/>
                    <a:p>
                      <a:r>
                        <a:rPr lang="en-GB" b="1" u="sng" dirty="0" err="1"/>
                        <a:t>Course_code</a:t>
                      </a:r>
                      <a:r>
                        <a:rPr lang="en-GB" b="1" u="sng" dirty="0"/>
                        <a:t> </a:t>
                      </a:r>
                      <a:endParaRPr lang="en-PK" u="sng" dirty="0"/>
                    </a:p>
                  </a:txBody>
                  <a:tcPr/>
                </a:tc>
                <a:tc>
                  <a:txBody>
                    <a:bodyPr/>
                    <a:lstStyle/>
                    <a:p>
                      <a:r>
                        <a:rPr lang="en-PK" u="sng" dirty="0"/>
                        <a:t>Section</a:t>
                      </a:r>
                    </a:p>
                  </a:txBody>
                  <a:tcPr/>
                </a:tc>
                <a:tc>
                  <a:txBody>
                    <a:bodyPr/>
                    <a:lstStyle/>
                    <a:p>
                      <a:r>
                        <a:rPr lang="en-GB" b="1" dirty="0" err="1"/>
                        <a:t>Credit_Hours</a:t>
                      </a:r>
                      <a:endParaRPr lang="en-GB" dirty="0"/>
                    </a:p>
                  </a:txBody>
                  <a:tcPr anchor="ctr"/>
                </a:tc>
                <a:extLst>
                  <a:ext uri="{0D108BD9-81ED-4DB2-BD59-A6C34878D82A}">
                    <a16:rowId xmlns:a16="http://schemas.microsoft.com/office/drawing/2014/main" val="59638105"/>
                  </a:ext>
                </a:extLst>
              </a:tr>
              <a:tr h="370840">
                <a:tc>
                  <a:txBody>
                    <a:bodyPr/>
                    <a:lstStyle/>
                    <a:p>
                      <a:r>
                        <a:rPr lang="en-PK" dirty="0"/>
                        <a:t>CS</a:t>
                      </a:r>
                    </a:p>
                  </a:txBody>
                  <a:tcPr anchor="ctr"/>
                </a:tc>
                <a:tc>
                  <a:txBody>
                    <a:bodyPr/>
                    <a:lstStyle/>
                    <a:p>
                      <a:r>
                        <a:rPr lang="en-GB" dirty="0"/>
                        <a:t>101</a:t>
                      </a:r>
                    </a:p>
                  </a:txBody>
                  <a:tcPr anchor="ctr"/>
                </a:tc>
                <a:tc>
                  <a:txBody>
                    <a:bodyPr/>
                    <a:lstStyle/>
                    <a:p>
                      <a:r>
                        <a:rPr lang="en-GB" dirty="0"/>
                        <a:t>J</a:t>
                      </a:r>
                    </a:p>
                  </a:txBody>
                  <a:tcPr anchor="ctr"/>
                </a:tc>
                <a:tc>
                  <a:txBody>
                    <a:bodyPr/>
                    <a:lstStyle/>
                    <a:p>
                      <a:r>
                        <a:rPr lang="en-GB" dirty="0"/>
                        <a:t>3</a:t>
                      </a:r>
                    </a:p>
                  </a:txBody>
                  <a:tcPr anchor="ctr"/>
                </a:tc>
                <a:extLst>
                  <a:ext uri="{0D108BD9-81ED-4DB2-BD59-A6C34878D82A}">
                    <a16:rowId xmlns:a16="http://schemas.microsoft.com/office/drawing/2014/main" val="4284502397"/>
                  </a:ext>
                </a:extLst>
              </a:tr>
              <a:tr h="370840">
                <a:tc>
                  <a:txBody>
                    <a:bodyPr/>
                    <a:lstStyle/>
                    <a:p>
                      <a:r>
                        <a:rPr lang="en-PK" dirty="0"/>
                        <a:t>HM</a:t>
                      </a:r>
                    </a:p>
                  </a:txBody>
                  <a:tcPr anchor="ctr"/>
                </a:tc>
                <a:tc>
                  <a:txBody>
                    <a:bodyPr/>
                    <a:lstStyle/>
                    <a:p>
                      <a:r>
                        <a:rPr lang="en-GB" dirty="0"/>
                        <a:t>101</a:t>
                      </a:r>
                    </a:p>
                  </a:txBody>
                  <a:tcPr anchor="ctr"/>
                </a:tc>
                <a:tc>
                  <a:txBody>
                    <a:bodyPr/>
                    <a:lstStyle/>
                    <a:p>
                      <a:r>
                        <a:rPr lang="en-GB" dirty="0"/>
                        <a:t>A</a:t>
                      </a:r>
                    </a:p>
                  </a:txBody>
                  <a:tcPr anchor="ctr"/>
                </a:tc>
                <a:tc>
                  <a:txBody>
                    <a:bodyPr/>
                    <a:lstStyle/>
                    <a:p>
                      <a:r>
                        <a:rPr lang="en-GB" dirty="0"/>
                        <a:t>3</a:t>
                      </a:r>
                    </a:p>
                  </a:txBody>
                  <a:tcPr anchor="ctr"/>
                </a:tc>
                <a:extLst>
                  <a:ext uri="{0D108BD9-81ED-4DB2-BD59-A6C34878D82A}">
                    <a16:rowId xmlns:a16="http://schemas.microsoft.com/office/drawing/2014/main" val="1660993852"/>
                  </a:ext>
                </a:extLst>
              </a:tr>
              <a:tr h="370840">
                <a:tc>
                  <a:txBody>
                    <a:bodyPr/>
                    <a:lstStyle/>
                    <a:p>
                      <a:r>
                        <a:rPr lang="en-PK" dirty="0"/>
                        <a:t>MT</a:t>
                      </a:r>
                    </a:p>
                  </a:txBody>
                  <a:tcPr anchor="ctr"/>
                </a:tc>
                <a:tc>
                  <a:txBody>
                    <a:bodyPr/>
                    <a:lstStyle/>
                    <a:p>
                      <a:r>
                        <a:rPr lang="en-GB" dirty="0"/>
                        <a:t>112</a:t>
                      </a:r>
                    </a:p>
                  </a:txBody>
                  <a:tcPr anchor="ctr"/>
                </a:tc>
                <a:tc>
                  <a:txBody>
                    <a:bodyPr/>
                    <a:lstStyle/>
                    <a:p>
                      <a:r>
                        <a:rPr lang="en-GB" dirty="0"/>
                        <a:t>B</a:t>
                      </a:r>
                    </a:p>
                  </a:txBody>
                  <a:tcPr anchor="ctr"/>
                </a:tc>
                <a:tc>
                  <a:txBody>
                    <a:bodyPr/>
                    <a:lstStyle/>
                    <a:p>
                      <a:r>
                        <a:rPr lang="en-GB" dirty="0"/>
                        <a:t>3</a:t>
                      </a:r>
                    </a:p>
                  </a:txBody>
                  <a:tcPr anchor="ctr"/>
                </a:tc>
                <a:extLst>
                  <a:ext uri="{0D108BD9-81ED-4DB2-BD59-A6C34878D82A}">
                    <a16:rowId xmlns:a16="http://schemas.microsoft.com/office/drawing/2014/main" val="4076238370"/>
                  </a:ext>
                </a:extLst>
              </a:tr>
              <a:tr h="370840">
                <a:tc>
                  <a:txBody>
                    <a:bodyPr/>
                    <a:lstStyle/>
                    <a:p>
                      <a:r>
                        <a:rPr lang="en-PK" dirty="0"/>
                        <a:t>CS</a:t>
                      </a:r>
                    </a:p>
                  </a:txBody>
                  <a:tcPr anchor="ctr"/>
                </a:tc>
                <a:tc>
                  <a:txBody>
                    <a:bodyPr/>
                    <a:lstStyle/>
                    <a:p>
                      <a:r>
                        <a:rPr lang="en-GB" dirty="0"/>
                        <a:t>112</a:t>
                      </a:r>
                    </a:p>
                  </a:txBody>
                  <a:tcPr anchor="ctr"/>
                </a:tc>
                <a:tc>
                  <a:txBody>
                    <a:bodyPr/>
                    <a:lstStyle/>
                    <a:p>
                      <a:r>
                        <a:rPr lang="en-GB" dirty="0"/>
                        <a:t>F</a:t>
                      </a:r>
                    </a:p>
                  </a:txBody>
                  <a:tcPr anchor="ctr"/>
                </a:tc>
                <a:tc>
                  <a:txBody>
                    <a:bodyPr/>
                    <a:lstStyle/>
                    <a:p>
                      <a:r>
                        <a:rPr lang="en-GB" dirty="0"/>
                        <a:t>2</a:t>
                      </a:r>
                    </a:p>
                  </a:txBody>
                  <a:tcPr anchor="ctr"/>
                </a:tc>
                <a:extLst>
                  <a:ext uri="{0D108BD9-81ED-4DB2-BD59-A6C34878D82A}">
                    <a16:rowId xmlns:a16="http://schemas.microsoft.com/office/drawing/2014/main" val="3397053216"/>
                  </a:ext>
                </a:extLst>
              </a:tr>
              <a:tr h="370840">
                <a:tc>
                  <a:txBody>
                    <a:bodyPr/>
                    <a:lstStyle/>
                    <a:p>
                      <a:r>
                        <a:rPr lang="en-PK" dirty="0"/>
                        <a:t>HM</a:t>
                      </a:r>
                    </a:p>
                  </a:txBody>
                  <a:tcPr/>
                </a:tc>
                <a:tc>
                  <a:txBody>
                    <a:bodyPr/>
                    <a:lstStyle/>
                    <a:p>
                      <a:r>
                        <a:rPr lang="en-PK" dirty="0"/>
                        <a:t>112</a:t>
                      </a:r>
                    </a:p>
                  </a:txBody>
                  <a:tcPr/>
                </a:tc>
                <a:tc>
                  <a:txBody>
                    <a:bodyPr/>
                    <a:lstStyle/>
                    <a:p>
                      <a:r>
                        <a:rPr lang="en-PK" dirty="0"/>
                        <a:t>E</a:t>
                      </a:r>
                    </a:p>
                  </a:txBody>
                  <a:tcPr/>
                </a:tc>
                <a:tc>
                  <a:txBody>
                    <a:bodyPr/>
                    <a:lstStyle/>
                    <a:p>
                      <a:r>
                        <a:rPr lang="en-PK" dirty="0"/>
                        <a:t>3</a:t>
                      </a:r>
                    </a:p>
                  </a:txBody>
                  <a:tcPr/>
                </a:tc>
                <a:extLst>
                  <a:ext uri="{0D108BD9-81ED-4DB2-BD59-A6C34878D82A}">
                    <a16:rowId xmlns:a16="http://schemas.microsoft.com/office/drawing/2014/main" val="3343719652"/>
                  </a:ext>
                </a:extLst>
              </a:tr>
            </a:tbl>
          </a:graphicData>
        </a:graphic>
      </p:graphicFrame>
      <p:sp>
        <p:nvSpPr>
          <p:cNvPr id="7" name="Title 10">
            <a:extLst>
              <a:ext uri="{FF2B5EF4-FFF2-40B4-BE49-F238E27FC236}">
                <a16:creationId xmlns:a16="http://schemas.microsoft.com/office/drawing/2014/main" id="{751DE8FF-8D09-386A-882B-CDF41CB640AC}"/>
              </a:ext>
            </a:extLst>
          </p:cNvPr>
          <p:cNvSpPr>
            <a:spLocks noGrp="1"/>
          </p:cNvSpPr>
          <p:nvPr>
            <p:ph type="title"/>
          </p:nvPr>
        </p:nvSpPr>
        <p:spPr>
          <a:xfrm>
            <a:off x="533400" y="20782"/>
            <a:ext cx="7620000" cy="1143000"/>
          </a:xfrm>
        </p:spPr>
        <p:txBody>
          <a:bodyPr/>
          <a:lstStyle/>
          <a:p>
            <a:r>
              <a:rPr lang="en-US" sz="2800" dirty="0">
                <a:solidFill>
                  <a:schemeClr val="tx1">
                    <a:lumMod val="90000"/>
                    <a:lumOff val="10000"/>
                  </a:schemeClr>
                </a:solidFill>
                <a:latin typeface="Times New Roman" panose="02020603050405020304" pitchFamily="18" charset="0"/>
                <a:cs typeface="Times New Roman" panose="02020603050405020304" pitchFamily="18" charset="0"/>
              </a:rPr>
              <a:t>Relational Database Models</a:t>
            </a:r>
            <a:endParaRPr lang="en-PK" sz="2800" dirty="0">
              <a:solidFill>
                <a:schemeClr val="tx1">
                  <a:lumMod val="90000"/>
                  <a:lumOff val="10000"/>
                </a:schemeClr>
              </a:solidFill>
            </a:endParaRPr>
          </a:p>
        </p:txBody>
      </p:sp>
      <p:sp>
        <p:nvSpPr>
          <p:cNvPr id="2" name="Title 10">
            <a:extLst>
              <a:ext uri="{FF2B5EF4-FFF2-40B4-BE49-F238E27FC236}">
                <a16:creationId xmlns:a16="http://schemas.microsoft.com/office/drawing/2014/main" id="{991D5433-3F0C-1CA7-2D87-208389B6A636}"/>
              </a:ext>
            </a:extLst>
          </p:cNvPr>
          <p:cNvSpPr txBox="1">
            <a:spLocks/>
          </p:cNvSpPr>
          <p:nvPr/>
        </p:nvSpPr>
        <p:spPr>
          <a:xfrm>
            <a:off x="762000" y="1219200"/>
            <a:ext cx="3048000" cy="762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sz="2400" dirty="0">
                <a:solidFill>
                  <a:schemeClr val="tx1">
                    <a:lumMod val="90000"/>
                    <a:lumOff val="10000"/>
                  </a:schemeClr>
                </a:solidFill>
                <a:latin typeface="Times New Roman" panose="02020603050405020304" pitchFamily="18" charset="0"/>
                <a:cs typeface="Times New Roman" panose="02020603050405020304" pitchFamily="18" charset="0"/>
              </a:rPr>
              <a:t>Composite key: </a:t>
            </a:r>
            <a:endParaRPr lang="en-PK" sz="2400" dirty="0">
              <a:solidFill>
                <a:schemeClr val="tx1">
                  <a:lumMod val="90000"/>
                  <a:lumOff val="10000"/>
                </a:schemeClr>
              </a:solidFill>
            </a:endParaRPr>
          </a:p>
        </p:txBody>
      </p:sp>
      <p:sp>
        <p:nvSpPr>
          <p:cNvPr id="3" name="Title 10">
            <a:extLst>
              <a:ext uri="{FF2B5EF4-FFF2-40B4-BE49-F238E27FC236}">
                <a16:creationId xmlns:a16="http://schemas.microsoft.com/office/drawing/2014/main" id="{9AA410B3-A1F9-955F-2A0B-2F35727C1F47}"/>
              </a:ext>
            </a:extLst>
          </p:cNvPr>
          <p:cNvSpPr txBox="1">
            <a:spLocks/>
          </p:cNvSpPr>
          <p:nvPr/>
        </p:nvSpPr>
        <p:spPr>
          <a:xfrm>
            <a:off x="2746664" y="1219200"/>
            <a:ext cx="5334000" cy="762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sz="2000" dirty="0">
                <a:solidFill>
                  <a:schemeClr val="tx1">
                    <a:lumMod val="90000"/>
                    <a:lumOff val="10000"/>
                  </a:schemeClr>
                </a:solidFill>
                <a:latin typeface="Times New Roman" panose="02020603050405020304" pitchFamily="18" charset="0"/>
                <a:cs typeface="Times New Roman" panose="02020603050405020304" pitchFamily="18" charset="0"/>
              </a:rPr>
              <a:t>Set of attributes are used to uniquely identify a record. </a:t>
            </a:r>
            <a:endParaRPr lang="en-PK" sz="2000" dirty="0">
              <a:solidFill>
                <a:schemeClr val="tx1">
                  <a:lumMod val="90000"/>
                  <a:lumOff val="10000"/>
                </a:schemeClr>
              </a:solidFill>
            </a:endParaRPr>
          </a:p>
        </p:txBody>
      </p:sp>
      <p:sp>
        <p:nvSpPr>
          <p:cNvPr id="5" name="Title 10">
            <a:extLst>
              <a:ext uri="{FF2B5EF4-FFF2-40B4-BE49-F238E27FC236}">
                <a16:creationId xmlns:a16="http://schemas.microsoft.com/office/drawing/2014/main" id="{AB21EC23-8E6A-BA3A-BD33-3A136CA4BBA9}"/>
              </a:ext>
            </a:extLst>
          </p:cNvPr>
          <p:cNvSpPr txBox="1">
            <a:spLocks/>
          </p:cNvSpPr>
          <p:nvPr/>
        </p:nvSpPr>
        <p:spPr>
          <a:xfrm>
            <a:off x="762000" y="1524000"/>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sz="2400" dirty="0">
                <a:solidFill>
                  <a:schemeClr val="tx1">
                    <a:lumMod val="90000"/>
                    <a:lumOff val="10000"/>
                  </a:schemeClr>
                </a:solidFill>
                <a:latin typeface="Times New Roman" panose="02020603050405020304" pitchFamily="18" charset="0"/>
                <a:cs typeface="Times New Roman" panose="02020603050405020304" pitchFamily="18" charset="0"/>
              </a:rPr>
              <a:t>Course Offerings </a:t>
            </a:r>
            <a:endParaRPr lang="en-PK" sz="2400" dirty="0">
              <a:solidFill>
                <a:schemeClr val="tx1">
                  <a:lumMod val="90000"/>
                  <a:lumOff val="10000"/>
                </a:schemeClr>
              </a:solidFill>
            </a:endParaRPr>
          </a:p>
        </p:txBody>
      </p:sp>
    </p:spTree>
    <p:extLst>
      <p:ext uri="{BB962C8B-B14F-4D97-AF65-F5344CB8AC3E}">
        <p14:creationId xmlns:p14="http://schemas.microsoft.com/office/powerpoint/2010/main" val="3076542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57BF4F-11E1-FECE-06D2-4B539F21B0E2}"/>
              </a:ext>
            </a:extLst>
          </p:cNvPr>
          <p:cNvSpPr>
            <a:spLocks noGrp="1"/>
          </p:cNvSpPr>
          <p:nvPr>
            <p:ph type="sldNum" sz="quarter" idx="12"/>
          </p:nvPr>
        </p:nvSpPr>
        <p:spPr/>
        <p:txBody>
          <a:bodyPr/>
          <a:lstStyle/>
          <a:p>
            <a:fld id="{B6F15528-21DE-4FAA-801E-634DDDAF4B2B}" type="slidenum">
              <a:rPr lang="en-US" smtClean="0"/>
              <a:pPr/>
              <a:t>24</a:t>
            </a:fld>
            <a:endParaRPr lang="en-US"/>
          </a:p>
        </p:txBody>
      </p:sp>
      <p:sp>
        <p:nvSpPr>
          <p:cNvPr id="5" name="Rectangle 4">
            <a:extLst>
              <a:ext uri="{FF2B5EF4-FFF2-40B4-BE49-F238E27FC236}">
                <a16:creationId xmlns:a16="http://schemas.microsoft.com/office/drawing/2014/main" id="{AC50E3D1-0C10-D42C-4EB3-65B399EC46E1}"/>
              </a:ext>
            </a:extLst>
          </p:cNvPr>
          <p:cNvSpPr/>
          <p:nvPr/>
        </p:nvSpPr>
        <p:spPr>
          <a:xfrm>
            <a:off x="532125" y="887261"/>
            <a:ext cx="7701032" cy="5665939"/>
          </a:xfrm>
          <a:prstGeom prst="rect">
            <a:avLst/>
          </a:prstGeom>
          <a:solidFill>
            <a:schemeClr val="accent1">
              <a:lumMod val="20000"/>
              <a:lumOff val="80000"/>
            </a:schemeClr>
          </a:solidFill>
          <a:ln w="28575">
            <a:solidFill>
              <a:srgbClr val="4F81BD"/>
            </a:solidFill>
          </a:ln>
        </p:spPr>
        <p:style>
          <a:lnRef idx="1">
            <a:schemeClr val="accent1"/>
          </a:lnRef>
          <a:fillRef idx="2">
            <a:schemeClr val="accent1"/>
          </a:fillRef>
          <a:effectRef idx="1">
            <a:schemeClr val="accent1"/>
          </a:effectRef>
          <a:fontRef idx="minor">
            <a:schemeClr val="dk1"/>
          </a:fontRef>
        </p:style>
        <p:txBody>
          <a:bodyPr rtlCol="0" anchor="t"/>
          <a:lstStyle/>
          <a:p>
            <a:pPr algn="just"/>
            <a:endParaRPr lang="en-US" dirty="0"/>
          </a:p>
          <a:p>
            <a:pPr algn="just"/>
            <a:endParaRPr lang="en-US" dirty="0"/>
          </a:p>
        </p:txBody>
      </p:sp>
      <p:sp>
        <p:nvSpPr>
          <p:cNvPr id="6" name="Rectangle 5">
            <a:extLst>
              <a:ext uri="{FF2B5EF4-FFF2-40B4-BE49-F238E27FC236}">
                <a16:creationId xmlns:a16="http://schemas.microsoft.com/office/drawing/2014/main" id="{117352D2-A889-10DC-E6B8-CB2578CFE7EF}"/>
              </a:ext>
            </a:extLst>
          </p:cNvPr>
          <p:cNvSpPr/>
          <p:nvPr/>
        </p:nvSpPr>
        <p:spPr>
          <a:xfrm>
            <a:off x="533400" y="887262"/>
            <a:ext cx="7701032"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Why Do we need keys </a:t>
            </a:r>
            <a:r>
              <a:rPr lang="en-US" b="1" dirty="0"/>
              <a:t>in Database </a:t>
            </a:r>
          </a:p>
        </p:txBody>
      </p:sp>
      <p:sp>
        <p:nvSpPr>
          <p:cNvPr id="7" name="Rectangle 6">
            <a:extLst>
              <a:ext uri="{FF2B5EF4-FFF2-40B4-BE49-F238E27FC236}">
                <a16:creationId xmlns:a16="http://schemas.microsoft.com/office/drawing/2014/main" id="{13F32D5B-AE32-C105-8B9C-F1D48FADC843}"/>
              </a:ext>
            </a:extLst>
          </p:cNvPr>
          <p:cNvSpPr/>
          <p:nvPr/>
        </p:nvSpPr>
        <p:spPr>
          <a:xfrm>
            <a:off x="695710" y="1295571"/>
            <a:ext cx="7450539" cy="405036"/>
          </a:xfrm>
          <a:prstGeom prst="rect">
            <a:avLst/>
          </a:prstGeom>
          <a:solidFill>
            <a:schemeClr val="accent1">
              <a:lumMod val="40000"/>
              <a:lumOff val="60000"/>
            </a:schemeClr>
          </a:solidFill>
          <a:ln>
            <a:solidFill>
              <a:srgbClr val="4F81BD"/>
            </a:solidFill>
          </a:ln>
        </p:spPr>
        <p:style>
          <a:lnRef idx="1">
            <a:schemeClr val="accent1"/>
          </a:lnRef>
          <a:fillRef idx="2">
            <a:schemeClr val="accent1"/>
          </a:fillRef>
          <a:effectRef idx="1">
            <a:schemeClr val="accent1"/>
          </a:effectRef>
          <a:fontRef idx="minor">
            <a:schemeClr val="dk1"/>
          </a:fontRef>
        </p:style>
        <p:txBody>
          <a:bodyPr rtlCol="0" anchor="t"/>
          <a:lstStyle/>
          <a:p>
            <a:pPr algn="just"/>
            <a:r>
              <a:rPr lang="en-US" dirty="0">
                <a:latin typeface="Calibri" panose="020F0502020204030204" pitchFamily="34" charset="0"/>
                <a:cs typeface="Calibri" panose="020F0502020204030204" pitchFamily="34" charset="0"/>
              </a:rPr>
              <a:t>	</a:t>
            </a:r>
            <a:r>
              <a:rPr lang="en-US" sz="2000" b="1" dirty="0">
                <a:solidFill>
                  <a:schemeClr val="tx2"/>
                </a:solidFill>
                <a:latin typeface="Calibri" panose="020F0502020204030204" pitchFamily="34" charset="0"/>
                <a:cs typeface="Calibri" panose="020F0502020204030204" pitchFamily="34" charset="0"/>
              </a:rPr>
              <a:t>To reduce duplication/redundancy</a:t>
            </a:r>
          </a:p>
        </p:txBody>
      </p:sp>
      <p:sp>
        <p:nvSpPr>
          <p:cNvPr id="8" name="Rectangle 7">
            <a:extLst>
              <a:ext uri="{FF2B5EF4-FFF2-40B4-BE49-F238E27FC236}">
                <a16:creationId xmlns:a16="http://schemas.microsoft.com/office/drawing/2014/main" id="{187D4108-AB75-03BE-2042-260E2479E5C9}"/>
              </a:ext>
            </a:extLst>
          </p:cNvPr>
          <p:cNvSpPr/>
          <p:nvPr/>
        </p:nvSpPr>
        <p:spPr>
          <a:xfrm>
            <a:off x="695709" y="1777795"/>
            <a:ext cx="7450539" cy="405036"/>
          </a:xfrm>
          <a:prstGeom prst="rect">
            <a:avLst/>
          </a:prstGeom>
          <a:solidFill>
            <a:schemeClr val="accent1">
              <a:lumMod val="40000"/>
              <a:lumOff val="60000"/>
            </a:schemeClr>
          </a:solidFill>
          <a:ln>
            <a:solidFill>
              <a:srgbClr val="4F81BD"/>
            </a:solidFill>
          </a:ln>
        </p:spPr>
        <p:style>
          <a:lnRef idx="1">
            <a:schemeClr val="accent1"/>
          </a:lnRef>
          <a:fillRef idx="2">
            <a:schemeClr val="accent1"/>
          </a:fillRef>
          <a:effectRef idx="1">
            <a:schemeClr val="accent1"/>
          </a:effectRef>
          <a:fontRef idx="minor">
            <a:schemeClr val="dk1"/>
          </a:fontRef>
        </p:style>
        <p:txBody>
          <a:bodyPr rtlCol="0" anchor="t"/>
          <a:lstStyle/>
          <a:p>
            <a:pPr lvl="1" algn="just"/>
            <a:r>
              <a:rPr lang="en-US" sz="2000" b="1" dirty="0">
                <a:solidFill>
                  <a:schemeClr val="tx2"/>
                </a:solidFill>
                <a:latin typeface="Calibri" panose="020F0502020204030204" pitchFamily="34" charset="0"/>
                <a:cs typeface="Calibri" panose="020F0502020204030204" pitchFamily="34" charset="0"/>
              </a:rPr>
              <a:t>	To enhance consistency.</a:t>
            </a:r>
          </a:p>
        </p:txBody>
      </p:sp>
      <p:sp>
        <p:nvSpPr>
          <p:cNvPr id="9" name="Rectangle 8">
            <a:extLst>
              <a:ext uri="{FF2B5EF4-FFF2-40B4-BE49-F238E27FC236}">
                <a16:creationId xmlns:a16="http://schemas.microsoft.com/office/drawing/2014/main" id="{ED355A7B-E4DB-5676-01AD-5F646ABFFE8D}"/>
              </a:ext>
            </a:extLst>
          </p:cNvPr>
          <p:cNvSpPr/>
          <p:nvPr/>
        </p:nvSpPr>
        <p:spPr>
          <a:xfrm>
            <a:off x="695709" y="2260019"/>
            <a:ext cx="7450539" cy="447585"/>
          </a:xfrm>
          <a:prstGeom prst="rect">
            <a:avLst/>
          </a:prstGeom>
          <a:solidFill>
            <a:schemeClr val="accent1">
              <a:lumMod val="40000"/>
              <a:lumOff val="60000"/>
            </a:schemeClr>
          </a:solidFill>
          <a:ln>
            <a:solidFill>
              <a:srgbClr val="4F81BD"/>
            </a:solidFill>
          </a:ln>
        </p:spPr>
        <p:style>
          <a:lnRef idx="1">
            <a:schemeClr val="accent1"/>
          </a:lnRef>
          <a:fillRef idx="2">
            <a:schemeClr val="accent1"/>
          </a:fillRef>
          <a:effectRef idx="1">
            <a:schemeClr val="accent1"/>
          </a:effectRef>
          <a:fontRef idx="minor">
            <a:schemeClr val="dk1"/>
          </a:fontRef>
        </p:style>
        <p:txBody>
          <a:bodyPr rtlCol="0" anchor="t"/>
          <a:lstStyle/>
          <a:p>
            <a:pPr algn="just"/>
            <a:r>
              <a:rPr lang="en-US" sz="2000" dirty="0">
                <a:latin typeface="Calibri" panose="020F0502020204030204" pitchFamily="34" charset="0"/>
                <a:cs typeface="Calibri" panose="020F0502020204030204" pitchFamily="34" charset="0"/>
              </a:rPr>
              <a:t>	</a:t>
            </a:r>
            <a:r>
              <a:rPr lang="en-US" sz="2000" b="1" dirty="0">
                <a:solidFill>
                  <a:schemeClr val="tx2"/>
                </a:solidFill>
                <a:latin typeface="Calibri" panose="020F0502020204030204" pitchFamily="34" charset="0"/>
                <a:cs typeface="Calibri" panose="020F0502020204030204" pitchFamily="34" charset="0"/>
              </a:rPr>
              <a:t>To give/assign a reference value to each record</a:t>
            </a:r>
          </a:p>
        </p:txBody>
      </p:sp>
      <p:sp>
        <p:nvSpPr>
          <p:cNvPr id="10" name="Rectangle 9">
            <a:extLst>
              <a:ext uri="{FF2B5EF4-FFF2-40B4-BE49-F238E27FC236}">
                <a16:creationId xmlns:a16="http://schemas.microsoft.com/office/drawing/2014/main" id="{8D2BF129-7702-41AD-FE58-6E27D79E2CD7}"/>
              </a:ext>
            </a:extLst>
          </p:cNvPr>
          <p:cNvSpPr/>
          <p:nvPr/>
        </p:nvSpPr>
        <p:spPr>
          <a:xfrm>
            <a:off x="705375" y="1295570"/>
            <a:ext cx="910489" cy="405036"/>
          </a:xfrm>
          <a:prstGeom prst="rect">
            <a:avLst/>
          </a:prstGeom>
          <a:solidFill>
            <a:schemeClr val="tx2">
              <a:lumMod val="40000"/>
              <a:lumOff val="60000"/>
            </a:scheme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3200" dirty="0">
                <a:latin typeface="Calibri" panose="020F0502020204030204" pitchFamily="34" charset="0"/>
                <a:cs typeface="Calibri" panose="020F0502020204030204" pitchFamily="34" charset="0"/>
              </a:rPr>
              <a:t>1</a:t>
            </a:r>
          </a:p>
        </p:txBody>
      </p:sp>
      <p:sp>
        <p:nvSpPr>
          <p:cNvPr id="11" name="Rectangle 10">
            <a:extLst>
              <a:ext uri="{FF2B5EF4-FFF2-40B4-BE49-F238E27FC236}">
                <a16:creationId xmlns:a16="http://schemas.microsoft.com/office/drawing/2014/main" id="{4FA561CE-124E-FE7D-7E50-CDD6D9B9405C}"/>
              </a:ext>
            </a:extLst>
          </p:cNvPr>
          <p:cNvSpPr/>
          <p:nvPr/>
        </p:nvSpPr>
        <p:spPr>
          <a:xfrm>
            <a:off x="705375" y="1786650"/>
            <a:ext cx="910489" cy="400756"/>
          </a:xfrm>
          <a:prstGeom prst="rect">
            <a:avLst/>
          </a:prstGeom>
          <a:solidFill>
            <a:schemeClr val="tx2">
              <a:lumMod val="40000"/>
              <a:lumOff val="60000"/>
            </a:scheme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3200" dirty="0">
                <a:latin typeface="Calibri" panose="020F0502020204030204" pitchFamily="34" charset="0"/>
                <a:cs typeface="Calibri" panose="020F0502020204030204" pitchFamily="34" charset="0"/>
              </a:rPr>
              <a:t>2</a:t>
            </a:r>
          </a:p>
        </p:txBody>
      </p:sp>
      <p:sp>
        <p:nvSpPr>
          <p:cNvPr id="12" name="Rectangle 11">
            <a:extLst>
              <a:ext uri="{FF2B5EF4-FFF2-40B4-BE49-F238E27FC236}">
                <a16:creationId xmlns:a16="http://schemas.microsoft.com/office/drawing/2014/main" id="{41DED7F3-D5A6-11B7-84EB-1855152F4724}"/>
              </a:ext>
            </a:extLst>
          </p:cNvPr>
          <p:cNvSpPr/>
          <p:nvPr/>
        </p:nvSpPr>
        <p:spPr>
          <a:xfrm>
            <a:off x="705375" y="2260019"/>
            <a:ext cx="910489" cy="405037"/>
          </a:xfrm>
          <a:prstGeom prst="rect">
            <a:avLst/>
          </a:prstGeom>
          <a:solidFill>
            <a:schemeClr val="tx2">
              <a:lumMod val="40000"/>
              <a:lumOff val="60000"/>
            </a:schemeClr>
          </a:solidFill>
          <a:ln w="19050"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sz="3200" dirty="0">
                <a:latin typeface="Calibri" panose="020F0502020204030204" pitchFamily="34" charset="0"/>
                <a:cs typeface="Calibri" panose="020F0502020204030204" pitchFamily="34" charset="0"/>
              </a:rPr>
              <a:t>3</a:t>
            </a:r>
          </a:p>
        </p:txBody>
      </p:sp>
      <p:pic>
        <p:nvPicPr>
          <p:cNvPr id="13" name="Picture 12">
            <a:extLst>
              <a:ext uri="{FF2B5EF4-FFF2-40B4-BE49-F238E27FC236}">
                <a16:creationId xmlns:a16="http://schemas.microsoft.com/office/drawing/2014/main" id="{860D59DE-5834-3067-925B-27685241063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123539" y="3020862"/>
            <a:ext cx="6795418" cy="3398015"/>
          </a:xfrm>
          <a:prstGeom prst="rect">
            <a:avLst/>
          </a:prstGeom>
          <a:ln w="19050">
            <a:solidFill>
              <a:schemeClr val="accent1"/>
            </a:solidFill>
          </a:ln>
        </p:spPr>
      </p:pic>
      <p:sp>
        <p:nvSpPr>
          <p:cNvPr id="14" name="Title 10">
            <a:extLst>
              <a:ext uri="{FF2B5EF4-FFF2-40B4-BE49-F238E27FC236}">
                <a16:creationId xmlns:a16="http://schemas.microsoft.com/office/drawing/2014/main" id="{318D994F-5A2F-D8F3-DC48-7DDDFDC9FD19}"/>
              </a:ext>
            </a:extLst>
          </p:cNvPr>
          <p:cNvSpPr>
            <a:spLocks noGrp="1"/>
          </p:cNvSpPr>
          <p:nvPr>
            <p:ph type="title"/>
          </p:nvPr>
        </p:nvSpPr>
        <p:spPr>
          <a:xfrm>
            <a:off x="754616" y="-117576"/>
            <a:ext cx="7620000" cy="1143000"/>
          </a:xfrm>
        </p:spPr>
        <p:txBody>
          <a:bodyPr/>
          <a:lstStyle/>
          <a:p>
            <a:r>
              <a:rPr lang="en-US" sz="2800" dirty="0">
                <a:solidFill>
                  <a:schemeClr val="tx1">
                    <a:lumMod val="90000"/>
                    <a:lumOff val="10000"/>
                  </a:schemeClr>
                </a:solidFill>
                <a:latin typeface="Times New Roman" panose="02020603050405020304" pitchFamily="18" charset="0"/>
                <a:cs typeface="Times New Roman" panose="02020603050405020304" pitchFamily="18" charset="0"/>
              </a:rPr>
              <a:t>Relational Database Models</a:t>
            </a:r>
            <a:endParaRPr lang="en-PK" sz="2800" dirty="0">
              <a:solidFill>
                <a:schemeClr val="tx1">
                  <a:lumMod val="90000"/>
                  <a:lumOff val="10000"/>
                </a:schemeClr>
              </a:solidFill>
            </a:endParaRPr>
          </a:p>
        </p:txBody>
      </p:sp>
    </p:spTree>
    <p:extLst>
      <p:ext uri="{BB962C8B-B14F-4D97-AF65-F5344CB8AC3E}">
        <p14:creationId xmlns:p14="http://schemas.microsoft.com/office/powerpoint/2010/main" val="1549555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321BE21-0EC6-1CAB-6B33-3E797C47947A}"/>
              </a:ext>
            </a:extLst>
          </p:cNvPr>
          <p:cNvSpPr>
            <a:spLocks noGrp="1"/>
          </p:cNvSpPr>
          <p:nvPr>
            <p:ph type="sldNum" sz="quarter" idx="12"/>
          </p:nvPr>
        </p:nvSpPr>
        <p:spPr/>
        <p:txBody>
          <a:bodyPr/>
          <a:lstStyle/>
          <a:p>
            <a:fld id="{B6F15528-21DE-4FAA-801E-634DDDAF4B2B}" type="slidenum">
              <a:rPr lang="en-US" smtClean="0"/>
              <a:pPr/>
              <a:t>25</a:t>
            </a:fld>
            <a:endParaRPr lang="en-US"/>
          </a:p>
        </p:txBody>
      </p:sp>
      <p:sp>
        <p:nvSpPr>
          <p:cNvPr id="5" name="Rectangle 4">
            <a:extLst>
              <a:ext uri="{FF2B5EF4-FFF2-40B4-BE49-F238E27FC236}">
                <a16:creationId xmlns:a16="http://schemas.microsoft.com/office/drawing/2014/main" id="{167969D9-B9CC-856E-6E06-3252C62135D3}"/>
              </a:ext>
            </a:extLst>
          </p:cNvPr>
          <p:cNvSpPr/>
          <p:nvPr/>
        </p:nvSpPr>
        <p:spPr>
          <a:xfrm>
            <a:off x="152400" y="898313"/>
            <a:ext cx="8274204" cy="1356514"/>
          </a:xfrm>
          <a:prstGeom prst="rect">
            <a:avLst/>
          </a:prstGeom>
          <a:solidFill>
            <a:schemeClr val="accent1">
              <a:lumMod val="20000"/>
              <a:lumOff val="80000"/>
            </a:schemeClr>
          </a:solidFill>
          <a:ln w="28575">
            <a:solidFill>
              <a:srgbClr val="4F81BD"/>
            </a:solidFill>
          </a:ln>
        </p:spPr>
        <p:style>
          <a:lnRef idx="1">
            <a:schemeClr val="accent1"/>
          </a:lnRef>
          <a:fillRef idx="2">
            <a:schemeClr val="accent1"/>
          </a:fillRef>
          <a:effectRef idx="1">
            <a:schemeClr val="accent1"/>
          </a:effectRef>
          <a:fontRef idx="minor">
            <a:schemeClr val="dk1"/>
          </a:fontRef>
        </p:style>
        <p:txBody>
          <a:bodyPr rtlCol="0" anchor="t"/>
          <a:lstStyle/>
          <a:p>
            <a:pPr algn="just"/>
            <a:endParaRPr lang="en-US" dirty="0"/>
          </a:p>
          <a:p>
            <a:pPr algn="just"/>
            <a:endParaRPr lang="en-US" sz="1050" dirty="0"/>
          </a:p>
          <a:p>
            <a:pPr algn="ctr"/>
            <a:r>
              <a:rPr lang="en-US" sz="1700" dirty="0"/>
              <a:t>“In the table each </a:t>
            </a:r>
            <a:r>
              <a:rPr lang="en-US" sz="1700" b="1" dirty="0"/>
              <a:t>column have unique name </a:t>
            </a:r>
            <a:r>
              <a:rPr lang="en-US" sz="1700" dirty="0"/>
              <a:t>but the table </a:t>
            </a:r>
            <a:r>
              <a:rPr lang="en-US" sz="1700" b="1" dirty="0"/>
              <a:t>rows does not have unique name</a:t>
            </a:r>
            <a:r>
              <a:rPr lang="en-US" sz="1700" dirty="0"/>
              <a:t>. Therefore we </a:t>
            </a:r>
            <a:r>
              <a:rPr lang="en-US" sz="1700" b="1" dirty="0"/>
              <a:t>need database key </a:t>
            </a:r>
            <a:r>
              <a:rPr lang="en-US" sz="1700" dirty="0"/>
              <a:t>so that </a:t>
            </a:r>
            <a:r>
              <a:rPr lang="en-US" sz="1700" b="1" dirty="0"/>
              <a:t>each row</a:t>
            </a:r>
            <a:r>
              <a:rPr lang="en-US" sz="1700" dirty="0"/>
              <a:t> in table can be </a:t>
            </a:r>
            <a:r>
              <a:rPr lang="en-US" sz="1700" b="1" dirty="0"/>
              <a:t>uniquely identified</a:t>
            </a:r>
            <a:r>
              <a:rPr lang="en-US" sz="1700" dirty="0"/>
              <a:t>”.</a:t>
            </a:r>
          </a:p>
        </p:txBody>
      </p:sp>
      <p:sp>
        <p:nvSpPr>
          <p:cNvPr id="6" name="Rectangle 5">
            <a:extLst>
              <a:ext uri="{FF2B5EF4-FFF2-40B4-BE49-F238E27FC236}">
                <a16:creationId xmlns:a16="http://schemas.microsoft.com/office/drawing/2014/main" id="{25B597F4-6C55-5D07-7B3F-10348DE03FA9}"/>
              </a:ext>
            </a:extLst>
          </p:cNvPr>
          <p:cNvSpPr/>
          <p:nvPr/>
        </p:nvSpPr>
        <p:spPr>
          <a:xfrm>
            <a:off x="152400" y="898313"/>
            <a:ext cx="8274204"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u="sng"/>
              <a:t>Why Do we need keys </a:t>
            </a:r>
            <a:r>
              <a:rPr lang="en-US" sz="2000" b="1"/>
              <a:t>in Database </a:t>
            </a:r>
            <a:endParaRPr lang="en-US" sz="2000" b="1" dirty="0"/>
          </a:p>
        </p:txBody>
      </p:sp>
      <p:pic>
        <p:nvPicPr>
          <p:cNvPr id="7" name="Picture 6">
            <a:extLst>
              <a:ext uri="{FF2B5EF4-FFF2-40B4-BE49-F238E27FC236}">
                <a16:creationId xmlns:a16="http://schemas.microsoft.com/office/drawing/2014/main" id="{2B8A1E34-61B7-08BE-B7A4-CF36E541D50D}"/>
              </a:ext>
            </a:extLst>
          </p:cNvPr>
          <p:cNvPicPr>
            <a:picLocks noChangeAspect="1"/>
          </p:cNvPicPr>
          <p:nvPr/>
        </p:nvPicPr>
        <p:blipFill>
          <a:blip r:embed="rId2"/>
          <a:stretch>
            <a:fillRect/>
          </a:stretch>
        </p:blipFill>
        <p:spPr>
          <a:xfrm>
            <a:off x="152400" y="2254827"/>
            <a:ext cx="8274204" cy="4069773"/>
          </a:xfrm>
          <a:prstGeom prst="rect">
            <a:avLst/>
          </a:prstGeom>
          <a:ln w="19050">
            <a:solidFill>
              <a:schemeClr val="accent1"/>
            </a:solidFill>
          </a:ln>
        </p:spPr>
      </p:pic>
      <p:sp>
        <p:nvSpPr>
          <p:cNvPr id="8" name="Title 10">
            <a:extLst>
              <a:ext uri="{FF2B5EF4-FFF2-40B4-BE49-F238E27FC236}">
                <a16:creationId xmlns:a16="http://schemas.microsoft.com/office/drawing/2014/main" id="{01D4E87A-ED76-B05F-A7E0-EC395BAC9D25}"/>
              </a:ext>
            </a:extLst>
          </p:cNvPr>
          <p:cNvSpPr>
            <a:spLocks noGrp="1"/>
          </p:cNvSpPr>
          <p:nvPr>
            <p:ph type="title"/>
          </p:nvPr>
        </p:nvSpPr>
        <p:spPr>
          <a:xfrm>
            <a:off x="187036" y="-38100"/>
            <a:ext cx="7620000" cy="1143000"/>
          </a:xfrm>
        </p:spPr>
        <p:txBody>
          <a:bodyPr/>
          <a:lstStyle/>
          <a:p>
            <a:r>
              <a:rPr lang="en-US" sz="2800" dirty="0">
                <a:solidFill>
                  <a:schemeClr val="tx1">
                    <a:lumMod val="90000"/>
                    <a:lumOff val="10000"/>
                  </a:schemeClr>
                </a:solidFill>
                <a:latin typeface="Times New Roman" panose="02020603050405020304" pitchFamily="18" charset="0"/>
                <a:cs typeface="Times New Roman" panose="02020603050405020304" pitchFamily="18" charset="0"/>
              </a:rPr>
              <a:t>Relational Database Models</a:t>
            </a:r>
            <a:endParaRPr lang="en-PK" sz="2800" dirty="0">
              <a:solidFill>
                <a:schemeClr val="tx1">
                  <a:lumMod val="90000"/>
                  <a:lumOff val="10000"/>
                </a:schemeClr>
              </a:solidFill>
            </a:endParaRPr>
          </a:p>
        </p:txBody>
      </p:sp>
    </p:spTree>
    <p:extLst>
      <p:ext uri="{BB962C8B-B14F-4D97-AF65-F5344CB8AC3E}">
        <p14:creationId xmlns:p14="http://schemas.microsoft.com/office/powerpoint/2010/main" val="27276123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A79E0FC-3FAA-B85A-DAC6-FC1B587E48E1}"/>
              </a:ext>
            </a:extLst>
          </p:cNvPr>
          <p:cNvSpPr>
            <a:spLocks noGrp="1"/>
          </p:cNvSpPr>
          <p:nvPr>
            <p:ph type="sldNum" sz="quarter" idx="12"/>
          </p:nvPr>
        </p:nvSpPr>
        <p:spPr/>
        <p:txBody>
          <a:bodyPr/>
          <a:lstStyle/>
          <a:p>
            <a:fld id="{B6F15528-21DE-4FAA-801E-634DDDAF4B2B}" type="slidenum">
              <a:rPr lang="en-US" smtClean="0"/>
              <a:pPr/>
              <a:t>26</a:t>
            </a:fld>
            <a:endParaRPr lang="en-US"/>
          </a:p>
        </p:txBody>
      </p:sp>
      <p:sp>
        <p:nvSpPr>
          <p:cNvPr id="5" name="Rectangle 4">
            <a:extLst>
              <a:ext uri="{FF2B5EF4-FFF2-40B4-BE49-F238E27FC236}">
                <a16:creationId xmlns:a16="http://schemas.microsoft.com/office/drawing/2014/main" id="{4F366D09-AB15-43AE-8C7F-BB6B485AC131}"/>
              </a:ext>
            </a:extLst>
          </p:cNvPr>
          <p:cNvSpPr/>
          <p:nvPr/>
        </p:nvSpPr>
        <p:spPr>
          <a:xfrm>
            <a:off x="836925" y="1025068"/>
            <a:ext cx="6843908" cy="1520168"/>
          </a:xfrm>
          <a:prstGeom prst="rect">
            <a:avLst/>
          </a:prstGeom>
          <a:solidFill>
            <a:schemeClr val="accent1">
              <a:lumMod val="20000"/>
              <a:lumOff val="80000"/>
            </a:schemeClr>
          </a:solidFill>
          <a:ln w="28575">
            <a:solidFill>
              <a:srgbClr val="4F81BD"/>
            </a:solidFill>
          </a:ln>
        </p:spPr>
        <p:style>
          <a:lnRef idx="1">
            <a:schemeClr val="accent1"/>
          </a:lnRef>
          <a:fillRef idx="2">
            <a:schemeClr val="accent1"/>
          </a:fillRef>
          <a:effectRef idx="1">
            <a:schemeClr val="accent1"/>
          </a:effectRef>
          <a:fontRef idx="minor">
            <a:schemeClr val="dk1"/>
          </a:fontRef>
        </p:style>
        <p:txBody>
          <a:bodyPr rtlCol="0" anchor="t"/>
          <a:lstStyle/>
          <a:p>
            <a:pPr algn="ctr"/>
            <a:endParaRPr lang="en-US" dirty="0"/>
          </a:p>
          <a:p>
            <a:pPr algn="ctr"/>
            <a:endParaRPr lang="en-US" dirty="0"/>
          </a:p>
          <a:p>
            <a:pPr algn="ctr">
              <a:spcAft>
                <a:spcPts val="600"/>
              </a:spcAft>
            </a:pPr>
            <a:r>
              <a:rPr lang="en-US" dirty="0"/>
              <a:t>A </a:t>
            </a:r>
            <a:r>
              <a:rPr lang="en-US" b="1" dirty="0"/>
              <a:t>table key can be a unique single attribute </a:t>
            </a:r>
            <a:r>
              <a:rPr lang="en-US" dirty="0"/>
              <a:t>such as student ID”, employee ID, SSN (Social Security Number) that has an unique value for each row in a table.</a:t>
            </a:r>
          </a:p>
        </p:txBody>
      </p:sp>
      <p:sp>
        <p:nvSpPr>
          <p:cNvPr id="6" name="Rectangle 5">
            <a:extLst>
              <a:ext uri="{FF2B5EF4-FFF2-40B4-BE49-F238E27FC236}">
                <a16:creationId xmlns:a16="http://schemas.microsoft.com/office/drawing/2014/main" id="{1EF3545F-68A0-F253-8BE5-E870D4EEAEC7}"/>
              </a:ext>
            </a:extLst>
          </p:cNvPr>
          <p:cNvSpPr/>
          <p:nvPr/>
        </p:nvSpPr>
        <p:spPr>
          <a:xfrm>
            <a:off x="838200" y="1025067"/>
            <a:ext cx="6843908"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Why Do we need keys </a:t>
            </a:r>
            <a:r>
              <a:rPr lang="en-US" b="1" dirty="0"/>
              <a:t>in Database  (Example)</a:t>
            </a:r>
          </a:p>
        </p:txBody>
      </p:sp>
      <p:sp>
        <p:nvSpPr>
          <p:cNvPr id="7" name="Rectangle 6">
            <a:extLst>
              <a:ext uri="{FF2B5EF4-FFF2-40B4-BE49-F238E27FC236}">
                <a16:creationId xmlns:a16="http://schemas.microsoft.com/office/drawing/2014/main" id="{BF43DD70-6FB0-718B-3353-7106A7441B06}"/>
              </a:ext>
            </a:extLst>
          </p:cNvPr>
          <p:cNvSpPr/>
          <p:nvPr/>
        </p:nvSpPr>
        <p:spPr>
          <a:xfrm>
            <a:off x="835649" y="2743201"/>
            <a:ext cx="6843908" cy="1600199"/>
          </a:xfrm>
          <a:prstGeom prst="rect">
            <a:avLst/>
          </a:prstGeom>
          <a:solidFill>
            <a:schemeClr val="accent1">
              <a:lumMod val="20000"/>
              <a:lumOff val="80000"/>
            </a:schemeClr>
          </a:solidFill>
          <a:ln w="28575">
            <a:solidFill>
              <a:srgbClr val="4F81BD"/>
            </a:solidFill>
          </a:ln>
        </p:spPr>
        <p:style>
          <a:lnRef idx="1">
            <a:schemeClr val="accent1"/>
          </a:lnRef>
          <a:fillRef idx="2">
            <a:schemeClr val="accent1"/>
          </a:fillRef>
          <a:effectRef idx="1">
            <a:schemeClr val="accent1"/>
          </a:effectRef>
          <a:fontRef idx="minor">
            <a:schemeClr val="dk1"/>
          </a:fontRef>
        </p:style>
        <p:txBody>
          <a:bodyPr rtlCol="0" anchor="t"/>
          <a:lstStyle/>
          <a:p>
            <a:pPr algn="ctr"/>
            <a:endParaRPr lang="en-US" dirty="0"/>
          </a:p>
          <a:p>
            <a:pPr algn="ctr"/>
            <a:endParaRPr lang="en-US" dirty="0"/>
          </a:p>
          <a:p>
            <a:pPr algn="ctr"/>
            <a:r>
              <a:rPr lang="en-US" dirty="0"/>
              <a:t>If the table doesn’t contains a unique attribute that can be used as database key then the </a:t>
            </a:r>
            <a:r>
              <a:rPr lang="en-US" b="1" dirty="0"/>
              <a:t>combination of two or more keys can be used </a:t>
            </a:r>
            <a:r>
              <a:rPr lang="en-US" dirty="0"/>
              <a:t>to define the database key for that table.</a:t>
            </a:r>
          </a:p>
        </p:txBody>
      </p:sp>
      <p:sp>
        <p:nvSpPr>
          <p:cNvPr id="8" name="Rectangle 7">
            <a:extLst>
              <a:ext uri="{FF2B5EF4-FFF2-40B4-BE49-F238E27FC236}">
                <a16:creationId xmlns:a16="http://schemas.microsoft.com/office/drawing/2014/main" id="{4B238514-F61A-1032-BC51-E2355E069805}"/>
              </a:ext>
            </a:extLst>
          </p:cNvPr>
          <p:cNvSpPr/>
          <p:nvPr/>
        </p:nvSpPr>
        <p:spPr>
          <a:xfrm>
            <a:off x="836924" y="2743201"/>
            <a:ext cx="6843908"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What if a table don’t have any unique </a:t>
            </a:r>
            <a:r>
              <a:rPr lang="en-US" b="1" dirty="0"/>
              <a:t>attribute in Database </a:t>
            </a:r>
          </a:p>
        </p:txBody>
      </p:sp>
      <p:sp>
        <p:nvSpPr>
          <p:cNvPr id="9" name="Rectangle 8">
            <a:extLst>
              <a:ext uri="{FF2B5EF4-FFF2-40B4-BE49-F238E27FC236}">
                <a16:creationId xmlns:a16="http://schemas.microsoft.com/office/drawing/2014/main" id="{E379F8D1-0780-AE8E-96B6-E72B81D1E8B5}"/>
              </a:ext>
            </a:extLst>
          </p:cNvPr>
          <p:cNvSpPr/>
          <p:nvPr/>
        </p:nvSpPr>
        <p:spPr>
          <a:xfrm>
            <a:off x="834374" y="4652031"/>
            <a:ext cx="6843908" cy="1520169"/>
          </a:xfrm>
          <a:prstGeom prst="rect">
            <a:avLst/>
          </a:prstGeom>
          <a:solidFill>
            <a:schemeClr val="accent1">
              <a:lumMod val="20000"/>
              <a:lumOff val="80000"/>
            </a:schemeClr>
          </a:solidFill>
          <a:ln w="28575">
            <a:solidFill>
              <a:srgbClr val="4F81BD"/>
            </a:solidFill>
          </a:ln>
        </p:spPr>
        <p:style>
          <a:lnRef idx="1">
            <a:schemeClr val="accent1"/>
          </a:lnRef>
          <a:fillRef idx="2">
            <a:schemeClr val="accent1"/>
          </a:fillRef>
          <a:effectRef idx="1">
            <a:schemeClr val="accent1"/>
          </a:effectRef>
          <a:fontRef idx="minor">
            <a:schemeClr val="dk1"/>
          </a:fontRef>
        </p:style>
        <p:txBody>
          <a:bodyPr rtlCol="0" anchor="t"/>
          <a:lstStyle/>
          <a:p>
            <a:pPr algn="ctr"/>
            <a:endParaRPr lang="en-US" dirty="0"/>
          </a:p>
          <a:p>
            <a:pPr algn="ctr"/>
            <a:endParaRPr lang="en-US" dirty="0"/>
          </a:p>
          <a:p>
            <a:pPr algn="ctr"/>
            <a:r>
              <a:rPr lang="en-US" dirty="0"/>
              <a:t>In database, system designers/ database designers </a:t>
            </a:r>
            <a:r>
              <a:rPr lang="en-US" b="1" dirty="0"/>
              <a:t>first check all the entities</a:t>
            </a:r>
            <a:r>
              <a:rPr lang="en-US" dirty="0"/>
              <a:t>, then they </a:t>
            </a:r>
            <a:r>
              <a:rPr lang="en-US" b="1" dirty="0"/>
              <a:t>analyze all attributes</a:t>
            </a:r>
            <a:r>
              <a:rPr lang="en-US" dirty="0"/>
              <a:t> and </a:t>
            </a:r>
            <a:r>
              <a:rPr lang="en-US" b="1" dirty="0"/>
              <a:t>find the one with unique values </a:t>
            </a:r>
            <a:r>
              <a:rPr lang="en-US" dirty="0"/>
              <a:t>to use it as a key attribute.</a:t>
            </a:r>
          </a:p>
        </p:txBody>
      </p:sp>
      <p:sp>
        <p:nvSpPr>
          <p:cNvPr id="10" name="Rectangle 9">
            <a:extLst>
              <a:ext uri="{FF2B5EF4-FFF2-40B4-BE49-F238E27FC236}">
                <a16:creationId xmlns:a16="http://schemas.microsoft.com/office/drawing/2014/main" id="{8620FF45-E8A6-69B6-9203-0D21EED1F70C}"/>
              </a:ext>
            </a:extLst>
          </p:cNvPr>
          <p:cNvSpPr/>
          <p:nvPr/>
        </p:nvSpPr>
        <p:spPr>
          <a:xfrm>
            <a:off x="835649" y="4606630"/>
            <a:ext cx="6843908"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How do we apply a key </a:t>
            </a:r>
            <a:r>
              <a:rPr lang="en-US" b="1" dirty="0"/>
              <a:t> in Database</a:t>
            </a:r>
          </a:p>
        </p:txBody>
      </p:sp>
      <p:sp>
        <p:nvSpPr>
          <p:cNvPr id="12" name="Title 10">
            <a:extLst>
              <a:ext uri="{FF2B5EF4-FFF2-40B4-BE49-F238E27FC236}">
                <a16:creationId xmlns:a16="http://schemas.microsoft.com/office/drawing/2014/main" id="{FB71984D-2512-3C97-BE5F-77CDF40346D6}"/>
              </a:ext>
            </a:extLst>
          </p:cNvPr>
          <p:cNvSpPr>
            <a:spLocks noGrp="1"/>
          </p:cNvSpPr>
          <p:nvPr>
            <p:ph type="title"/>
          </p:nvPr>
        </p:nvSpPr>
        <p:spPr>
          <a:xfrm>
            <a:off x="754616" y="-117576"/>
            <a:ext cx="7620000" cy="1143000"/>
          </a:xfrm>
        </p:spPr>
        <p:txBody>
          <a:bodyPr/>
          <a:lstStyle/>
          <a:p>
            <a:r>
              <a:rPr lang="en-US" sz="2800" dirty="0">
                <a:solidFill>
                  <a:schemeClr val="tx1">
                    <a:lumMod val="90000"/>
                    <a:lumOff val="10000"/>
                  </a:schemeClr>
                </a:solidFill>
                <a:latin typeface="Times New Roman" panose="02020603050405020304" pitchFamily="18" charset="0"/>
                <a:cs typeface="Times New Roman" panose="02020603050405020304" pitchFamily="18" charset="0"/>
              </a:rPr>
              <a:t>Relational Database Models</a:t>
            </a:r>
            <a:endParaRPr lang="en-PK" sz="2800" dirty="0">
              <a:solidFill>
                <a:schemeClr val="tx1">
                  <a:lumMod val="90000"/>
                  <a:lumOff val="10000"/>
                </a:schemeClr>
              </a:solidFill>
            </a:endParaRPr>
          </a:p>
        </p:txBody>
      </p:sp>
    </p:spTree>
    <p:extLst>
      <p:ext uri="{BB962C8B-B14F-4D97-AF65-F5344CB8AC3E}">
        <p14:creationId xmlns:p14="http://schemas.microsoft.com/office/powerpoint/2010/main" val="2652896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FC48CA-AFBF-D507-8346-731272C3A645}"/>
              </a:ext>
            </a:extLst>
          </p:cNvPr>
          <p:cNvSpPr>
            <a:spLocks noGrp="1"/>
          </p:cNvSpPr>
          <p:nvPr>
            <p:ph type="sldNum" sz="quarter" idx="12"/>
          </p:nvPr>
        </p:nvSpPr>
        <p:spPr/>
        <p:txBody>
          <a:bodyPr/>
          <a:lstStyle/>
          <a:p>
            <a:fld id="{B6F15528-21DE-4FAA-801E-634DDDAF4B2B}" type="slidenum">
              <a:rPr lang="en-US" smtClean="0"/>
              <a:pPr/>
              <a:t>27</a:t>
            </a:fld>
            <a:endParaRPr lang="en-US"/>
          </a:p>
        </p:txBody>
      </p:sp>
      <p:sp>
        <p:nvSpPr>
          <p:cNvPr id="5" name="Rectangle 4">
            <a:extLst>
              <a:ext uri="{FF2B5EF4-FFF2-40B4-BE49-F238E27FC236}">
                <a16:creationId xmlns:a16="http://schemas.microsoft.com/office/drawing/2014/main" id="{2FB157DB-D349-81CD-8A41-5F175CB9A0A6}"/>
              </a:ext>
            </a:extLst>
          </p:cNvPr>
          <p:cNvSpPr/>
          <p:nvPr/>
        </p:nvSpPr>
        <p:spPr>
          <a:xfrm>
            <a:off x="685800" y="819594"/>
            <a:ext cx="7659375" cy="1752600"/>
          </a:xfrm>
          <a:prstGeom prst="rect">
            <a:avLst/>
          </a:prstGeom>
          <a:solidFill>
            <a:schemeClr val="accent1">
              <a:lumMod val="20000"/>
              <a:lumOff val="80000"/>
            </a:schemeClr>
          </a:solidFill>
          <a:ln w="28575">
            <a:solidFill>
              <a:srgbClr val="4F81BD"/>
            </a:solidFill>
          </a:ln>
        </p:spPr>
        <p:style>
          <a:lnRef idx="1">
            <a:schemeClr val="accent1"/>
          </a:lnRef>
          <a:fillRef idx="2">
            <a:schemeClr val="accent1"/>
          </a:fillRef>
          <a:effectRef idx="1">
            <a:schemeClr val="accent1"/>
          </a:effectRef>
          <a:fontRef idx="minor">
            <a:schemeClr val="dk1"/>
          </a:fontRef>
        </p:style>
        <p:txBody>
          <a:bodyPr rtlCol="0" anchor="t"/>
          <a:lstStyle/>
          <a:p>
            <a:pPr algn="ctr"/>
            <a:endParaRPr lang="en-US" dirty="0"/>
          </a:p>
          <a:p>
            <a:pPr algn="ctr"/>
            <a:endParaRPr lang="en-US" dirty="0"/>
          </a:p>
          <a:p>
            <a:pPr algn="ctr"/>
            <a:r>
              <a:rPr lang="en-US" dirty="0"/>
              <a:t>In database design phase the database designer </a:t>
            </a:r>
            <a:r>
              <a:rPr lang="en-US" b="1" dirty="0"/>
              <a:t>decompose the larger database tables into the smaller</a:t>
            </a:r>
            <a:r>
              <a:rPr lang="en-US" dirty="0"/>
              <a:t> tables that contains data about one entity only, then they </a:t>
            </a:r>
            <a:r>
              <a:rPr lang="en-US" b="1" dirty="0"/>
              <a:t>analyze all attributes and find the one with unique values</a:t>
            </a:r>
            <a:r>
              <a:rPr lang="en-US" dirty="0"/>
              <a:t> to use it as a key attribute.</a:t>
            </a:r>
          </a:p>
        </p:txBody>
      </p:sp>
      <p:sp>
        <p:nvSpPr>
          <p:cNvPr id="6" name="Rectangle 5">
            <a:extLst>
              <a:ext uri="{FF2B5EF4-FFF2-40B4-BE49-F238E27FC236}">
                <a16:creationId xmlns:a16="http://schemas.microsoft.com/office/drawing/2014/main" id="{AAC90530-B764-C37C-7015-EE3AB2FA263A}"/>
              </a:ext>
            </a:extLst>
          </p:cNvPr>
          <p:cNvSpPr/>
          <p:nvPr/>
        </p:nvSpPr>
        <p:spPr>
          <a:xfrm>
            <a:off x="687075" y="819594"/>
            <a:ext cx="7659375" cy="42168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How do we apply a key </a:t>
            </a:r>
            <a:r>
              <a:rPr lang="en-US" b="1" dirty="0"/>
              <a:t> in Database</a:t>
            </a:r>
          </a:p>
        </p:txBody>
      </p:sp>
      <p:pic>
        <p:nvPicPr>
          <p:cNvPr id="7" name="Picture 6">
            <a:extLst>
              <a:ext uri="{FF2B5EF4-FFF2-40B4-BE49-F238E27FC236}">
                <a16:creationId xmlns:a16="http://schemas.microsoft.com/office/drawing/2014/main" id="{C96B5F79-F7D2-9040-DF76-26BAC5FACAEE}"/>
              </a:ext>
            </a:extLst>
          </p:cNvPr>
          <p:cNvPicPr>
            <a:picLocks noChangeAspect="1"/>
          </p:cNvPicPr>
          <p:nvPr/>
        </p:nvPicPr>
        <p:blipFill>
          <a:blip r:embed="rId2"/>
          <a:stretch>
            <a:fillRect/>
          </a:stretch>
        </p:blipFill>
        <p:spPr>
          <a:xfrm>
            <a:off x="685800" y="2572194"/>
            <a:ext cx="7636145" cy="3828606"/>
          </a:xfrm>
          <a:prstGeom prst="rect">
            <a:avLst/>
          </a:prstGeom>
          <a:ln w="19050">
            <a:solidFill>
              <a:schemeClr val="accent1"/>
            </a:solidFill>
          </a:ln>
        </p:spPr>
      </p:pic>
      <p:sp>
        <p:nvSpPr>
          <p:cNvPr id="8" name="Title 10">
            <a:extLst>
              <a:ext uri="{FF2B5EF4-FFF2-40B4-BE49-F238E27FC236}">
                <a16:creationId xmlns:a16="http://schemas.microsoft.com/office/drawing/2014/main" id="{3256123C-BCA8-C500-09BC-8212E42017C8}"/>
              </a:ext>
            </a:extLst>
          </p:cNvPr>
          <p:cNvSpPr>
            <a:spLocks noGrp="1"/>
          </p:cNvSpPr>
          <p:nvPr>
            <p:ph type="title"/>
          </p:nvPr>
        </p:nvSpPr>
        <p:spPr>
          <a:xfrm>
            <a:off x="754616" y="-117576"/>
            <a:ext cx="7620000" cy="1143000"/>
          </a:xfrm>
        </p:spPr>
        <p:txBody>
          <a:bodyPr/>
          <a:lstStyle/>
          <a:p>
            <a:r>
              <a:rPr lang="en-US" sz="2800" dirty="0">
                <a:solidFill>
                  <a:schemeClr val="tx1">
                    <a:lumMod val="90000"/>
                    <a:lumOff val="10000"/>
                  </a:schemeClr>
                </a:solidFill>
                <a:latin typeface="Times New Roman" panose="02020603050405020304" pitchFamily="18" charset="0"/>
                <a:cs typeface="Times New Roman" panose="02020603050405020304" pitchFamily="18" charset="0"/>
              </a:rPr>
              <a:t>Relational Database Models</a:t>
            </a:r>
            <a:endParaRPr lang="en-PK" sz="2800" dirty="0">
              <a:solidFill>
                <a:schemeClr val="tx1">
                  <a:lumMod val="90000"/>
                  <a:lumOff val="10000"/>
                </a:schemeClr>
              </a:solidFill>
            </a:endParaRPr>
          </a:p>
        </p:txBody>
      </p:sp>
    </p:spTree>
    <p:extLst>
      <p:ext uri="{BB962C8B-B14F-4D97-AF65-F5344CB8AC3E}">
        <p14:creationId xmlns:p14="http://schemas.microsoft.com/office/powerpoint/2010/main" val="4263593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3FC369-0E18-5BCC-EFC0-E5E722C27F46}"/>
              </a:ext>
            </a:extLst>
          </p:cNvPr>
          <p:cNvSpPr>
            <a:spLocks noGrp="1"/>
          </p:cNvSpPr>
          <p:nvPr>
            <p:ph type="sldNum" sz="quarter" idx="12"/>
          </p:nvPr>
        </p:nvSpPr>
        <p:spPr/>
        <p:txBody>
          <a:bodyPr/>
          <a:lstStyle/>
          <a:p>
            <a:fld id="{B6F15528-21DE-4FAA-801E-634DDDAF4B2B}" type="slidenum">
              <a:rPr lang="en-US" smtClean="0"/>
              <a:pPr/>
              <a:t>28</a:t>
            </a:fld>
            <a:endParaRPr lang="en-US"/>
          </a:p>
        </p:txBody>
      </p:sp>
      <p:sp>
        <p:nvSpPr>
          <p:cNvPr id="5" name="Rectangle 4">
            <a:extLst>
              <a:ext uri="{FF2B5EF4-FFF2-40B4-BE49-F238E27FC236}">
                <a16:creationId xmlns:a16="http://schemas.microsoft.com/office/drawing/2014/main" id="{9B74E4A7-35F4-84DD-A3BF-C603DF3C71C4}"/>
              </a:ext>
            </a:extLst>
          </p:cNvPr>
          <p:cNvSpPr/>
          <p:nvPr/>
        </p:nvSpPr>
        <p:spPr>
          <a:xfrm>
            <a:off x="1873865" y="1064687"/>
            <a:ext cx="5381502" cy="4980513"/>
          </a:xfrm>
          <a:prstGeom prst="rect">
            <a:avLst/>
          </a:prstGeom>
          <a:noFill/>
          <a:ln w="28575">
            <a:solidFill>
              <a:srgbClr val="4F81BD"/>
            </a:solidFill>
          </a:ln>
        </p:spPr>
        <p:style>
          <a:lnRef idx="1">
            <a:schemeClr val="accent1"/>
          </a:lnRef>
          <a:fillRef idx="2">
            <a:schemeClr val="accent1"/>
          </a:fillRef>
          <a:effectRef idx="1">
            <a:schemeClr val="accent1"/>
          </a:effectRef>
          <a:fontRef idx="minor">
            <a:schemeClr val="dk1"/>
          </a:fontRef>
        </p:style>
        <p:txBody>
          <a:bodyPr rtlCol="0" anchor="t"/>
          <a:lstStyle/>
          <a:p>
            <a:pPr algn="ctr"/>
            <a:endParaRPr lang="en-US" dirty="0"/>
          </a:p>
          <a:p>
            <a:pPr algn="ctr"/>
            <a:endParaRPr lang="en-US" dirty="0"/>
          </a:p>
        </p:txBody>
      </p:sp>
      <p:sp>
        <p:nvSpPr>
          <p:cNvPr id="6" name="Rectangle 5">
            <a:extLst>
              <a:ext uri="{FF2B5EF4-FFF2-40B4-BE49-F238E27FC236}">
                <a16:creationId xmlns:a16="http://schemas.microsoft.com/office/drawing/2014/main" id="{5FE23C75-C323-A7A6-6580-81370BE01843}"/>
              </a:ext>
            </a:extLst>
          </p:cNvPr>
          <p:cNvSpPr/>
          <p:nvPr/>
        </p:nvSpPr>
        <p:spPr>
          <a:xfrm>
            <a:off x="1875140" y="1064687"/>
            <a:ext cx="5381502"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Types</a:t>
            </a:r>
            <a:r>
              <a:rPr lang="en-US" b="1" dirty="0"/>
              <a:t> of Database </a:t>
            </a:r>
            <a:r>
              <a:rPr lang="en-US" b="1" u="sng" dirty="0"/>
              <a:t>Keys</a:t>
            </a:r>
          </a:p>
        </p:txBody>
      </p:sp>
      <p:pic>
        <p:nvPicPr>
          <p:cNvPr id="7" name="Picture 6">
            <a:extLst>
              <a:ext uri="{FF2B5EF4-FFF2-40B4-BE49-F238E27FC236}">
                <a16:creationId xmlns:a16="http://schemas.microsoft.com/office/drawing/2014/main" id="{0A0C5714-1EE4-79F9-9A52-0DBDE0C477E8}"/>
              </a:ext>
            </a:extLst>
          </p:cNvPr>
          <p:cNvPicPr>
            <a:picLocks noChangeAspect="1"/>
          </p:cNvPicPr>
          <p:nvPr/>
        </p:nvPicPr>
        <p:blipFill>
          <a:blip r:embed="rId2"/>
          <a:stretch>
            <a:fillRect/>
          </a:stretch>
        </p:blipFill>
        <p:spPr>
          <a:xfrm>
            <a:off x="2081212" y="1508973"/>
            <a:ext cx="4981575" cy="4457700"/>
          </a:xfrm>
          <a:prstGeom prst="rect">
            <a:avLst/>
          </a:prstGeom>
        </p:spPr>
      </p:pic>
      <p:sp>
        <p:nvSpPr>
          <p:cNvPr id="9" name="TextBox 8">
            <a:extLst>
              <a:ext uri="{FF2B5EF4-FFF2-40B4-BE49-F238E27FC236}">
                <a16:creationId xmlns:a16="http://schemas.microsoft.com/office/drawing/2014/main" id="{225BDA30-9A2F-9D3E-7972-90DCF3CC8E74}"/>
              </a:ext>
            </a:extLst>
          </p:cNvPr>
          <p:cNvSpPr txBox="1"/>
          <p:nvPr/>
        </p:nvSpPr>
        <p:spPr>
          <a:xfrm>
            <a:off x="7453745" y="6359236"/>
            <a:ext cx="184731" cy="369332"/>
          </a:xfrm>
          <a:prstGeom prst="rect">
            <a:avLst/>
          </a:prstGeom>
          <a:noFill/>
        </p:spPr>
        <p:txBody>
          <a:bodyPr wrap="none" rtlCol="0">
            <a:spAutoFit/>
          </a:bodyPr>
          <a:lstStyle/>
          <a:p>
            <a:endParaRPr lang="en-PK" dirty="0"/>
          </a:p>
        </p:txBody>
      </p:sp>
      <p:sp>
        <p:nvSpPr>
          <p:cNvPr id="11" name="Title 10">
            <a:extLst>
              <a:ext uri="{FF2B5EF4-FFF2-40B4-BE49-F238E27FC236}">
                <a16:creationId xmlns:a16="http://schemas.microsoft.com/office/drawing/2014/main" id="{8E2A1A15-196D-5D00-FA3E-61246C33C83A}"/>
              </a:ext>
            </a:extLst>
          </p:cNvPr>
          <p:cNvSpPr>
            <a:spLocks noGrp="1"/>
          </p:cNvSpPr>
          <p:nvPr>
            <p:ph type="title"/>
          </p:nvPr>
        </p:nvSpPr>
        <p:spPr>
          <a:xfrm>
            <a:off x="754616" y="-117576"/>
            <a:ext cx="7620000" cy="1143000"/>
          </a:xfrm>
        </p:spPr>
        <p:txBody>
          <a:bodyPr/>
          <a:lstStyle/>
          <a:p>
            <a:r>
              <a:rPr lang="en-US" sz="2800" dirty="0">
                <a:solidFill>
                  <a:schemeClr val="tx1">
                    <a:lumMod val="90000"/>
                    <a:lumOff val="10000"/>
                  </a:schemeClr>
                </a:solidFill>
                <a:latin typeface="Times New Roman" panose="02020603050405020304" pitchFamily="18" charset="0"/>
                <a:cs typeface="Times New Roman" panose="02020603050405020304" pitchFamily="18" charset="0"/>
              </a:rPr>
              <a:t>Relational Database Models</a:t>
            </a:r>
            <a:endParaRPr lang="en-PK" sz="2800" dirty="0">
              <a:solidFill>
                <a:schemeClr val="tx1">
                  <a:lumMod val="90000"/>
                  <a:lumOff val="10000"/>
                </a:schemeClr>
              </a:solidFill>
            </a:endParaRPr>
          </a:p>
        </p:txBody>
      </p:sp>
    </p:spTree>
    <p:extLst>
      <p:ext uri="{BB962C8B-B14F-4D97-AF65-F5344CB8AC3E}">
        <p14:creationId xmlns:p14="http://schemas.microsoft.com/office/powerpoint/2010/main" val="1975259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3FC369-0E18-5BCC-EFC0-E5E722C27F46}"/>
              </a:ext>
            </a:extLst>
          </p:cNvPr>
          <p:cNvSpPr>
            <a:spLocks noGrp="1"/>
          </p:cNvSpPr>
          <p:nvPr>
            <p:ph type="sldNum" sz="quarter" idx="12"/>
          </p:nvPr>
        </p:nvSpPr>
        <p:spPr/>
        <p:txBody>
          <a:bodyPr/>
          <a:lstStyle/>
          <a:p>
            <a:fld id="{B6F15528-21DE-4FAA-801E-634DDDAF4B2B}" type="slidenum">
              <a:rPr lang="en-US" smtClean="0"/>
              <a:pPr/>
              <a:t>29</a:t>
            </a:fld>
            <a:endParaRPr lang="en-US"/>
          </a:p>
        </p:txBody>
      </p:sp>
      <p:sp>
        <p:nvSpPr>
          <p:cNvPr id="9" name="TextBox 8">
            <a:extLst>
              <a:ext uri="{FF2B5EF4-FFF2-40B4-BE49-F238E27FC236}">
                <a16:creationId xmlns:a16="http://schemas.microsoft.com/office/drawing/2014/main" id="{225BDA30-9A2F-9D3E-7972-90DCF3CC8E74}"/>
              </a:ext>
            </a:extLst>
          </p:cNvPr>
          <p:cNvSpPr txBox="1"/>
          <p:nvPr/>
        </p:nvSpPr>
        <p:spPr>
          <a:xfrm>
            <a:off x="7453745" y="6359236"/>
            <a:ext cx="184731" cy="369332"/>
          </a:xfrm>
          <a:prstGeom prst="rect">
            <a:avLst/>
          </a:prstGeom>
          <a:noFill/>
        </p:spPr>
        <p:txBody>
          <a:bodyPr wrap="none" rtlCol="0">
            <a:spAutoFit/>
          </a:bodyPr>
          <a:lstStyle/>
          <a:p>
            <a:endParaRPr lang="en-PK" dirty="0"/>
          </a:p>
        </p:txBody>
      </p:sp>
      <p:sp>
        <p:nvSpPr>
          <p:cNvPr id="11" name="Title 10">
            <a:extLst>
              <a:ext uri="{FF2B5EF4-FFF2-40B4-BE49-F238E27FC236}">
                <a16:creationId xmlns:a16="http://schemas.microsoft.com/office/drawing/2014/main" id="{8E2A1A15-196D-5D00-FA3E-61246C33C83A}"/>
              </a:ext>
            </a:extLst>
          </p:cNvPr>
          <p:cNvSpPr>
            <a:spLocks noGrp="1"/>
          </p:cNvSpPr>
          <p:nvPr>
            <p:ph type="title"/>
          </p:nvPr>
        </p:nvSpPr>
        <p:spPr>
          <a:xfrm>
            <a:off x="838200" y="-228600"/>
            <a:ext cx="7620000" cy="1143000"/>
          </a:xfrm>
        </p:spPr>
        <p:txBody>
          <a:bodyPr/>
          <a:lstStyle/>
          <a:p>
            <a:r>
              <a:rPr lang="en-US" sz="2800" dirty="0">
                <a:solidFill>
                  <a:schemeClr val="tx1">
                    <a:lumMod val="90000"/>
                    <a:lumOff val="10000"/>
                  </a:schemeClr>
                </a:solidFill>
                <a:latin typeface="Times New Roman" panose="02020603050405020304" pitchFamily="18" charset="0"/>
                <a:cs typeface="Times New Roman" panose="02020603050405020304" pitchFamily="18" charset="0"/>
              </a:rPr>
              <a:t>Relational Database Models</a:t>
            </a:r>
            <a:endParaRPr lang="en-PK" sz="2800" dirty="0">
              <a:solidFill>
                <a:schemeClr val="tx1">
                  <a:lumMod val="90000"/>
                  <a:lumOff val="10000"/>
                </a:schemeClr>
              </a:solidFill>
            </a:endParaRPr>
          </a:p>
        </p:txBody>
      </p:sp>
      <p:sp>
        <p:nvSpPr>
          <p:cNvPr id="2" name="Rectangle 1">
            <a:extLst>
              <a:ext uri="{FF2B5EF4-FFF2-40B4-BE49-F238E27FC236}">
                <a16:creationId xmlns:a16="http://schemas.microsoft.com/office/drawing/2014/main" id="{269467B4-34BA-0F88-7729-E83D8B63EDAA}"/>
              </a:ext>
            </a:extLst>
          </p:cNvPr>
          <p:cNvSpPr/>
          <p:nvPr/>
        </p:nvSpPr>
        <p:spPr>
          <a:xfrm>
            <a:off x="1321788" y="685800"/>
            <a:ext cx="6657291" cy="2543860"/>
          </a:xfrm>
          <a:prstGeom prst="rect">
            <a:avLst/>
          </a:prstGeom>
          <a:solidFill>
            <a:schemeClr val="accent1">
              <a:lumMod val="20000"/>
              <a:lumOff val="80000"/>
            </a:schemeClr>
          </a:solidFill>
          <a:ln w="28575">
            <a:solidFill>
              <a:srgbClr val="4F81BD"/>
            </a:solidFill>
          </a:ln>
        </p:spPr>
        <p:style>
          <a:lnRef idx="1">
            <a:schemeClr val="accent1"/>
          </a:lnRef>
          <a:fillRef idx="2">
            <a:schemeClr val="accent1"/>
          </a:fillRef>
          <a:effectRef idx="1">
            <a:schemeClr val="accent1"/>
          </a:effectRef>
          <a:fontRef idx="minor">
            <a:schemeClr val="dk1"/>
          </a:fontRef>
        </p:style>
        <p:txBody>
          <a:bodyPr rtlCol="0" anchor="t"/>
          <a:lstStyle/>
          <a:p>
            <a:pPr algn="ctr"/>
            <a:endParaRPr lang="en-US" dirty="0"/>
          </a:p>
          <a:p>
            <a:pPr algn="ctr"/>
            <a:endParaRPr lang="en-US" sz="1000" dirty="0"/>
          </a:p>
          <a:p>
            <a:pPr marL="285750" indent="-285750" algn="just">
              <a:buFont typeface="Arial" panose="020B0604020202020204" pitchFamily="34" charset="0"/>
              <a:buChar char="•"/>
            </a:pPr>
            <a:r>
              <a:rPr lang="en-US" dirty="0"/>
              <a:t>Super key is defined as either a </a:t>
            </a:r>
            <a:r>
              <a:rPr lang="en-US" b="1" dirty="0"/>
              <a:t>single attribute or group of attributes that can be used to uniquely identify each row in a table</a:t>
            </a:r>
          </a:p>
          <a:p>
            <a:pPr marL="285750" indent="-285750" algn="just">
              <a:buFont typeface="Arial" panose="020B0604020202020204" pitchFamily="34" charset="0"/>
              <a:buChar char="•"/>
            </a:pPr>
            <a:r>
              <a:rPr lang="en-US" dirty="0"/>
              <a:t>The super key is the </a:t>
            </a:r>
            <a:r>
              <a:rPr lang="en-US" b="1" dirty="0"/>
              <a:t>most general form of the unique key</a:t>
            </a:r>
            <a:r>
              <a:rPr lang="en-US" dirty="0"/>
              <a:t>. The table can have many super keys. A set of super key is usually </a:t>
            </a:r>
            <a:r>
              <a:rPr lang="en-US" b="1" dirty="0"/>
              <a:t>super-set</a:t>
            </a:r>
            <a:r>
              <a:rPr lang="en-US" dirty="0"/>
              <a:t> of other keys</a:t>
            </a:r>
          </a:p>
          <a:p>
            <a:pPr marL="285750" indent="-285750" algn="just">
              <a:buFont typeface="Arial" panose="020B0604020202020204" pitchFamily="34" charset="0"/>
              <a:buChar char="•"/>
            </a:pPr>
            <a:r>
              <a:rPr lang="en-US" dirty="0"/>
              <a:t>It is the </a:t>
            </a:r>
            <a:r>
              <a:rPr lang="en-US" b="1" dirty="0"/>
              <a:t>most generic type </a:t>
            </a:r>
            <a:r>
              <a:rPr lang="en-US" dirty="0"/>
              <a:t>of a key</a:t>
            </a:r>
          </a:p>
        </p:txBody>
      </p:sp>
      <p:sp>
        <p:nvSpPr>
          <p:cNvPr id="3" name="Rectangle 2">
            <a:extLst>
              <a:ext uri="{FF2B5EF4-FFF2-40B4-BE49-F238E27FC236}">
                <a16:creationId xmlns:a16="http://schemas.microsoft.com/office/drawing/2014/main" id="{31CAF494-4DF2-17BD-0095-5E87488F4BCC}"/>
              </a:ext>
            </a:extLst>
          </p:cNvPr>
          <p:cNvSpPr/>
          <p:nvPr/>
        </p:nvSpPr>
        <p:spPr>
          <a:xfrm>
            <a:off x="1323063" y="685800"/>
            <a:ext cx="6657291"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SUPER KEY</a:t>
            </a:r>
          </a:p>
        </p:txBody>
      </p:sp>
      <p:pic>
        <p:nvPicPr>
          <p:cNvPr id="8" name="Picture 7">
            <a:extLst>
              <a:ext uri="{FF2B5EF4-FFF2-40B4-BE49-F238E27FC236}">
                <a16:creationId xmlns:a16="http://schemas.microsoft.com/office/drawing/2014/main" id="{400EE14A-B45D-48AF-2F0D-BF8754D18F8E}"/>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saturation sat="200000"/>
                    </a14:imgEffect>
                    <a14:imgEffect>
                      <a14:brightnessContrast contrast="-20000"/>
                    </a14:imgEffect>
                  </a14:imgLayer>
                </a14:imgProps>
              </a:ext>
            </a:extLst>
          </a:blip>
          <a:stretch>
            <a:fillRect/>
          </a:stretch>
        </p:blipFill>
        <p:spPr>
          <a:xfrm>
            <a:off x="1321788" y="3229660"/>
            <a:ext cx="6657290" cy="3498908"/>
          </a:xfrm>
          <a:prstGeom prst="rect">
            <a:avLst/>
          </a:prstGeom>
          <a:ln w="19050">
            <a:solidFill>
              <a:schemeClr val="accent1"/>
            </a:solidFill>
          </a:ln>
        </p:spPr>
      </p:pic>
    </p:spTree>
    <p:extLst>
      <p:ext uri="{BB962C8B-B14F-4D97-AF65-F5344CB8AC3E}">
        <p14:creationId xmlns:p14="http://schemas.microsoft.com/office/powerpoint/2010/main" val="390322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533400" y="339691"/>
            <a:ext cx="7886700" cy="695325"/>
          </a:xfrm>
          <a:ln/>
        </p:spPr>
        <p:txBody>
          <a:bodyPr/>
          <a:lstStyle/>
          <a:p>
            <a:r>
              <a:rPr lang="en-US" altLang="en-US" sz="2250" b="1" dirty="0">
                <a:latin typeface="Helvetica" panose="020B0604020202020204" pitchFamily="34" charset="0"/>
                <a:cs typeface="Helvetica" panose="020B0604020202020204" pitchFamily="34" charset="0"/>
              </a:rPr>
              <a:t>Mandatory vs. Optional Cardinality Crow’s foot Notation</a:t>
            </a:r>
          </a:p>
        </p:txBody>
      </p:sp>
      <p:sp>
        <p:nvSpPr>
          <p:cNvPr id="38" name="TextBox 37">
            <a:extLst>
              <a:ext uri="{FF2B5EF4-FFF2-40B4-BE49-F238E27FC236}">
                <a16:creationId xmlns:a16="http://schemas.microsoft.com/office/drawing/2014/main" id="{74CFE3BD-DEEC-4BDA-BFCD-9CC4A79EECD7}"/>
              </a:ext>
            </a:extLst>
          </p:cNvPr>
          <p:cNvSpPr txBox="1"/>
          <p:nvPr/>
        </p:nvSpPr>
        <p:spPr>
          <a:xfrm>
            <a:off x="719545" y="1062064"/>
            <a:ext cx="6603013" cy="707886"/>
          </a:xfrm>
          <a:prstGeom prst="rect">
            <a:avLst/>
          </a:prstGeom>
          <a:noFill/>
        </p:spPr>
        <p:txBody>
          <a:bodyPr wrap="square">
            <a:spAutoFit/>
          </a:bodyPr>
          <a:lstStyle/>
          <a:p>
            <a:r>
              <a:rPr lang="en-US" altLang="en-US" sz="2000" dirty="0">
                <a:latin typeface="Helvetica" panose="020B0604020202020204" pitchFamily="34" charset="0"/>
                <a:cs typeface="Helvetica" panose="020B0604020202020204" pitchFamily="34" charset="0"/>
              </a:rPr>
              <a:t>Specifies whether an instance </a:t>
            </a:r>
            <a:r>
              <a:rPr lang="en-US" altLang="en-US" sz="2000" b="1" dirty="0">
                <a:solidFill>
                  <a:srgbClr val="FFC000"/>
                </a:solidFill>
                <a:latin typeface="Helvetica" panose="020B0604020202020204" pitchFamily="34" charset="0"/>
                <a:cs typeface="Helvetica" panose="020B0604020202020204" pitchFamily="34" charset="0"/>
              </a:rPr>
              <a:t>must exist </a:t>
            </a:r>
            <a:r>
              <a:rPr lang="en-US" altLang="en-US" sz="2000" dirty="0">
                <a:latin typeface="Helvetica" panose="020B0604020202020204" pitchFamily="34" charset="0"/>
                <a:cs typeface="Helvetica" panose="020B0604020202020204" pitchFamily="34" charset="0"/>
              </a:rPr>
              <a:t>or can be </a:t>
            </a:r>
            <a:r>
              <a:rPr lang="en-US" altLang="en-US" sz="2000" b="1" dirty="0">
                <a:solidFill>
                  <a:srgbClr val="FF0000"/>
                </a:solidFill>
                <a:latin typeface="Helvetica" panose="020B0604020202020204" pitchFamily="34" charset="0"/>
                <a:cs typeface="Helvetica" panose="020B0604020202020204" pitchFamily="34" charset="0"/>
              </a:rPr>
              <a:t>absent</a:t>
            </a:r>
            <a:r>
              <a:rPr lang="en-US" altLang="en-US" sz="2000" dirty="0">
                <a:latin typeface="Helvetica" panose="020B0604020202020204" pitchFamily="34" charset="0"/>
                <a:cs typeface="Helvetica" panose="020B0604020202020204" pitchFamily="34" charset="0"/>
              </a:rPr>
              <a:t> in the relationship</a:t>
            </a:r>
          </a:p>
        </p:txBody>
      </p:sp>
      <p:sp>
        <p:nvSpPr>
          <p:cNvPr id="2" name="Slide Number Placeholder 1">
            <a:extLst>
              <a:ext uri="{FF2B5EF4-FFF2-40B4-BE49-F238E27FC236}">
                <a16:creationId xmlns:a16="http://schemas.microsoft.com/office/drawing/2014/main" id="{E1F6CA0C-2632-3FE0-5ABD-4D6FB4A35FE2}"/>
              </a:ext>
            </a:extLst>
          </p:cNvPr>
          <p:cNvSpPr>
            <a:spLocks noGrp="1"/>
          </p:cNvSpPr>
          <p:nvPr>
            <p:ph type="sldNum" sz="quarter" idx="12"/>
          </p:nvPr>
        </p:nvSpPr>
        <p:spPr>
          <a:xfrm>
            <a:off x="8531788" y="5648960"/>
            <a:ext cx="548640" cy="396240"/>
          </a:xfrm>
        </p:spPr>
        <p:txBody>
          <a:bodyPr/>
          <a:lstStyle/>
          <a:p>
            <a:fld id="{9FF00B85-E731-41BC-A6EB-B0123EBE7C90}" type="slidenum">
              <a:rPr lang="en-US" smtClean="0"/>
              <a:pPr/>
              <a:t>3</a:t>
            </a:fld>
            <a:endParaRPr lang="en-US"/>
          </a:p>
        </p:txBody>
      </p:sp>
      <p:pic>
        <p:nvPicPr>
          <p:cNvPr id="1026" name="Picture 2" descr="Entity Relationship Diagram | bartleby">
            <a:extLst>
              <a:ext uri="{FF2B5EF4-FFF2-40B4-BE49-F238E27FC236}">
                <a16:creationId xmlns:a16="http://schemas.microsoft.com/office/drawing/2014/main" id="{9CA054B7-F0F6-0C0D-32A3-7AF891398A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386"/>
          <a:stretch/>
        </p:blipFill>
        <p:spPr bwMode="auto">
          <a:xfrm>
            <a:off x="1393823" y="1981200"/>
            <a:ext cx="6603013" cy="433928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BCD4D38-8DDA-9435-9BBB-0A8D3FEECB72}"/>
              </a:ext>
            </a:extLst>
          </p:cNvPr>
          <p:cNvSpPr txBox="1"/>
          <p:nvPr/>
        </p:nvSpPr>
        <p:spPr>
          <a:xfrm>
            <a:off x="4953000" y="2217349"/>
            <a:ext cx="980946" cy="369332"/>
          </a:xfrm>
          <a:prstGeom prst="rect">
            <a:avLst/>
          </a:prstGeom>
          <a:noFill/>
        </p:spPr>
        <p:txBody>
          <a:bodyPr wrap="square" rtlCol="0">
            <a:spAutoFit/>
          </a:bodyPr>
          <a:lstStyle/>
          <a:p>
            <a:r>
              <a:rPr lang="en-PK" dirty="0"/>
              <a:t>CNIC</a:t>
            </a:r>
          </a:p>
        </p:txBody>
      </p:sp>
      <p:sp>
        <p:nvSpPr>
          <p:cNvPr id="4" name="TextBox 3">
            <a:extLst>
              <a:ext uri="{FF2B5EF4-FFF2-40B4-BE49-F238E27FC236}">
                <a16:creationId xmlns:a16="http://schemas.microsoft.com/office/drawing/2014/main" id="{E9420CFB-9996-68CB-D2C1-0654B23AE548}"/>
              </a:ext>
            </a:extLst>
          </p:cNvPr>
          <p:cNvSpPr txBox="1"/>
          <p:nvPr/>
        </p:nvSpPr>
        <p:spPr>
          <a:xfrm>
            <a:off x="1676400" y="2221468"/>
            <a:ext cx="529312" cy="369332"/>
          </a:xfrm>
          <a:prstGeom prst="rect">
            <a:avLst/>
          </a:prstGeom>
          <a:noFill/>
        </p:spPr>
        <p:txBody>
          <a:bodyPr wrap="none" rtlCol="0">
            <a:spAutoFit/>
          </a:bodyPr>
          <a:lstStyle/>
          <a:p>
            <a:r>
              <a:rPr lang="en-PK" dirty="0"/>
              <a:t>Has</a:t>
            </a:r>
          </a:p>
        </p:txBody>
      </p:sp>
      <p:sp>
        <p:nvSpPr>
          <p:cNvPr id="5" name="TextBox 4">
            <a:extLst>
              <a:ext uri="{FF2B5EF4-FFF2-40B4-BE49-F238E27FC236}">
                <a16:creationId xmlns:a16="http://schemas.microsoft.com/office/drawing/2014/main" id="{7C47045B-5A00-BBFE-B466-79EF1F43FB37}"/>
              </a:ext>
            </a:extLst>
          </p:cNvPr>
          <p:cNvSpPr txBox="1"/>
          <p:nvPr/>
        </p:nvSpPr>
        <p:spPr>
          <a:xfrm>
            <a:off x="4792915" y="3241932"/>
            <a:ext cx="1301116" cy="369332"/>
          </a:xfrm>
          <a:prstGeom prst="rect">
            <a:avLst/>
          </a:prstGeom>
          <a:noFill/>
        </p:spPr>
        <p:txBody>
          <a:bodyPr wrap="square" rtlCol="0">
            <a:spAutoFit/>
          </a:bodyPr>
          <a:lstStyle/>
          <a:p>
            <a:r>
              <a:rPr lang="en-PK" dirty="0"/>
              <a:t>Employee</a:t>
            </a:r>
          </a:p>
        </p:txBody>
      </p:sp>
      <p:sp>
        <p:nvSpPr>
          <p:cNvPr id="6" name="TextBox 5">
            <a:extLst>
              <a:ext uri="{FF2B5EF4-FFF2-40B4-BE49-F238E27FC236}">
                <a16:creationId xmlns:a16="http://schemas.microsoft.com/office/drawing/2014/main" id="{47B48E02-9B18-C95F-BE7D-F640F665E1B8}"/>
              </a:ext>
            </a:extLst>
          </p:cNvPr>
          <p:cNvSpPr txBox="1"/>
          <p:nvPr/>
        </p:nvSpPr>
        <p:spPr>
          <a:xfrm>
            <a:off x="1682609" y="3238416"/>
            <a:ext cx="529312" cy="369332"/>
          </a:xfrm>
          <a:prstGeom prst="rect">
            <a:avLst/>
          </a:prstGeom>
          <a:noFill/>
        </p:spPr>
        <p:txBody>
          <a:bodyPr wrap="none" rtlCol="0">
            <a:spAutoFit/>
          </a:bodyPr>
          <a:lstStyle/>
          <a:p>
            <a:r>
              <a:rPr lang="en-PK" dirty="0"/>
              <a:t>Has</a:t>
            </a:r>
          </a:p>
        </p:txBody>
      </p:sp>
      <p:sp>
        <p:nvSpPr>
          <p:cNvPr id="7" name="TextBox 6">
            <a:extLst>
              <a:ext uri="{FF2B5EF4-FFF2-40B4-BE49-F238E27FC236}">
                <a16:creationId xmlns:a16="http://schemas.microsoft.com/office/drawing/2014/main" id="{4523D894-8F8F-B1E6-D15F-0BE1FFAAB3E5}"/>
              </a:ext>
            </a:extLst>
          </p:cNvPr>
          <p:cNvSpPr txBox="1"/>
          <p:nvPr/>
        </p:nvSpPr>
        <p:spPr>
          <a:xfrm>
            <a:off x="4797034" y="4386304"/>
            <a:ext cx="1760285" cy="369332"/>
          </a:xfrm>
          <a:prstGeom prst="rect">
            <a:avLst/>
          </a:prstGeom>
          <a:noFill/>
        </p:spPr>
        <p:txBody>
          <a:bodyPr wrap="square" rtlCol="0">
            <a:spAutoFit/>
          </a:bodyPr>
          <a:lstStyle/>
          <a:p>
            <a:r>
              <a:rPr lang="en-GB" dirty="0"/>
              <a:t>Garage</a:t>
            </a:r>
            <a:endParaRPr lang="en-PK" dirty="0"/>
          </a:p>
        </p:txBody>
      </p:sp>
      <p:sp>
        <p:nvSpPr>
          <p:cNvPr id="8" name="TextBox 7">
            <a:extLst>
              <a:ext uri="{FF2B5EF4-FFF2-40B4-BE49-F238E27FC236}">
                <a16:creationId xmlns:a16="http://schemas.microsoft.com/office/drawing/2014/main" id="{E9FDE09C-51C8-5432-B0A1-8FA0ABA69E27}"/>
              </a:ext>
            </a:extLst>
          </p:cNvPr>
          <p:cNvSpPr txBox="1"/>
          <p:nvPr/>
        </p:nvSpPr>
        <p:spPr>
          <a:xfrm>
            <a:off x="1676400" y="4386304"/>
            <a:ext cx="529312" cy="369332"/>
          </a:xfrm>
          <a:prstGeom prst="rect">
            <a:avLst/>
          </a:prstGeom>
          <a:noFill/>
        </p:spPr>
        <p:txBody>
          <a:bodyPr wrap="none" rtlCol="0">
            <a:spAutoFit/>
          </a:bodyPr>
          <a:lstStyle/>
          <a:p>
            <a:r>
              <a:rPr lang="en-PK" dirty="0"/>
              <a:t>Has</a:t>
            </a:r>
          </a:p>
        </p:txBody>
      </p:sp>
      <p:sp>
        <p:nvSpPr>
          <p:cNvPr id="9" name="TextBox 8">
            <a:extLst>
              <a:ext uri="{FF2B5EF4-FFF2-40B4-BE49-F238E27FC236}">
                <a16:creationId xmlns:a16="http://schemas.microsoft.com/office/drawing/2014/main" id="{D57E057C-5D00-5EAE-424F-BBA8CBB617EE}"/>
              </a:ext>
            </a:extLst>
          </p:cNvPr>
          <p:cNvSpPr txBox="1"/>
          <p:nvPr/>
        </p:nvSpPr>
        <p:spPr>
          <a:xfrm>
            <a:off x="4799093" y="5423001"/>
            <a:ext cx="1760285" cy="369332"/>
          </a:xfrm>
          <a:prstGeom prst="rect">
            <a:avLst/>
          </a:prstGeom>
          <a:noFill/>
        </p:spPr>
        <p:txBody>
          <a:bodyPr wrap="square" rtlCol="0">
            <a:spAutoFit/>
          </a:bodyPr>
          <a:lstStyle/>
          <a:p>
            <a:r>
              <a:rPr lang="en-GB" dirty="0"/>
              <a:t>Courses</a:t>
            </a:r>
            <a:endParaRPr lang="en-PK" dirty="0"/>
          </a:p>
        </p:txBody>
      </p:sp>
      <p:sp>
        <p:nvSpPr>
          <p:cNvPr id="10" name="TextBox 9">
            <a:extLst>
              <a:ext uri="{FF2B5EF4-FFF2-40B4-BE49-F238E27FC236}">
                <a16:creationId xmlns:a16="http://schemas.microsoft.com/office/drawing/2014/main" id="{7B9B8B27-9C14-96AB-5ED3-8AD2141F8F7D}"/>
              </a:ext>
            </a:extLst>
          </p:cNvPr>
          <p:cNvSpPr txBox="1"/>
          <p:nvPr/>
        </p:nvSpPr>
        <p:spPr>
          <a:xfrm>
            <a:off x="1531666" y="5453652"/>
            <a:ext cx="1760285" cy="369332"/>
          </a:xfrm>
          <a:prstGeom prst="rect">
            <a:avLst/>
          </a:prstGeom>
          <a:noFill/>
        </p:spPr>
        <p:txBody>
          <a:bodyPr wrap="square" rtlCol="0">
            <a:spAutoFit/>
          </a:bodyPr>
          <a:lstStyle/>
          <a:p>
            <a:r>
              <a:rPr lang="en-PK" dirty="0"/>
              <a:t>Register</a:t>
            </a:r>
          </a:p>
        </p:txBody>
      </p:sp>
    </p:spTree>
    <p:extLst>
      <p:ext uri="{BB962C8B-B14F-4D97-AF65-F5344CB8AC3E}">
        <p14:creationId xmlns:p14="http://schemas.microsoft.com/office/powerpoint/2010/main" val="242310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800" decel="100000"/>
                                        <p:tgtEl>
                                          <p:spTgt spid="4"/>
                                        </p:tgtEl>
                                      </p:cBhvr>
                                    </p:animEffect>
                                    <p:anim calcmode="lin" valueType="num">
                                      <p:cBhvr>
                                        <p:cTn id="8" dur="800" decel="100000" fill="hold"/>
                                        <p:tgtEl>
                                          <p:spTgt spid="4"/>
                                        </p:tgtEl>
                                        <p:attrNameLst>
                                          <p:attrName>style.rotation</p:attrName>
                                        </p:attrNameLst>
                                      </p:cBhvr>
                                      <p:tavLst>
                                        <p:tav tm="0">
                                          <p:val>
                                            <p:fltVal val="-90"/>
                                          </p:val>
                                        </p:tav>
                                        <p:tav tm="100000">
                                          <p:val>
                                            <p:fltVal val="0"/>
                                          </p:val>
                                        </p:tav>
                                      </p:tavLst>
                                    </p:anim>
                                    <p:anim calcmode="lin" valueType="num">
                                      <p:cBhvr>
                                        <p:cTn id="9" dur="800" decel="100000" fill="hold"/>
                                        <p:tgtEl>
                                          <p:spTgt spid="4"/>
                                        </p:tgtEl>
                                        <p:attrNameLst>
                                          <p:attrName>ppt_x</p:attrName>
                                        </p:attrNameLst>
                                      </p:cBhvr>
                                      <p:tavLst>
                                        <p:tav tm="0">
                                          <p:val>
                                            <p:strVal val="#ppt_x+0.4"/>
                                          </p:val>
                                        </p:tav>
                                        <p:tav tm="100000">
                                          <p:val>
                                            <p:strVal val="#ppt_x-0.05"/>
                                          </p:val>
                                        </p:tav>
                                      </p:tavLst>
                                    </p:anim>
                                    <p:anim calcmode="lin" valueType="num">
                                      <p:cBhvr>
                                        <p:cTn id="10" dur="800" decel="100000" fill="hold"/>
                                        <p:tgtEl>
                                          <p:spTgt spid="4"/>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par>
                                <p:cTn id="13" presetID="30"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800" decel="100000"/>
                                        <p:tgtEl>
                                          <p:spTgt spid="3"/>
                                        </p:tgtEl>
                                      </p:cBhvr>
                                    </p:animEffect>
                                    <p:anim calcmode="lin" valueType="num">
                                      <p:cBhvr>
                                        <p:cTn id="16" dur="800" decel="100000" fill="hold"/>
                                        <p:tgtEl>
                                          <p:spTgt spid="3"/>
                                        </p:tgtEl>
                                        <p:attrNameLst>
                                          <p:attrName>style.rotation</p:attrName>
                                        </p:attrNameLst>
                                      </p:cBhvr>
                                      <p:tavLst>
                                        <p:tav tm="0">
                                          <p:val>
                                            <p:fltVal val="-90"/>
                                          </p:val>
                                        </p:tav>
                                        <p:tav tm="100000">
                                          <p:val>
                                            <p:fltVal val="0"/>
                                          </p:val>
                                        </p:tav>
                                      </p:tavLst>
                                    </p:anim>
                                    <p:anim calcmode="lin" valueType="num">
                                      <p:cBhvr>
                                        <p:cTn id="17" dur="800" decel="100000" fill="hold"/>
                                        <p:tgtEl>
                                          <p:spTgt spid="3"/>
                                        </p:tgtEl>
                                        <p:attrNameLst>
                                          <p:attrName>ppt_x</p:attrName>
                                        </p:attrNameLst>
                                      </p:cBhvr>
                                      <p:tavLst>
                                        <p:tav tm="0">
                                          <p:val>
                                            <p:strVal val="#ppt_x+0.4"/>
                                          </p:val>
                                        </p:tav>
                                        <p:tav tm="100000">
                                          <p:val>
                                            <p:strVal val="#ppt_x-0.05"/>
                                          </p:val>
                                        </p:tav>
                                      </p:tavLst>
                                    </p:anim>
                                    <p:anim calcmode="lin" valueType="num">
                                      <p:cBhvr>
                                        <p:cTn id="18" dur="800" decel="100000" fill="hold"/>
                                        <p:tgtEl>
                                          <p:spTgt spid="3"/>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5"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2000"/>
                                        <p:tgtEl>
                                          <p:spTgt spid="6"/>
                                        </p:tgtEl>
                                      </p:cBhvr>
                                    </p:animEffect>
                                    <p:anim calcmode="lin" valueType="num">
                                      <p:cBhvr>
                                        <p:cTn id="26" dur="2000" fill="hold"/>
                                        <p:tgtEl>
                                          <p:spTgt spid="6"/>
                                        </p:tgtEl>
                                        <p:attrNameLst>
                                          <p:attrName>style.rotation</p:attrName>
                                        </p:attrNameLst>
                                      </p:cBhvr>
                                      <p:tavLst>
                                        <p:tav tm="0">
                                          <p:val>
                                            <p:fltVal val="720"/>
                                          </p:val>
                                        </p:tav>
                                        <p:tav tm="100000">
                                          <p:val>
                                            <p:fltVal val="0"/>
                                          </p:val>
                                        </p:tav>
                                      </p:tavLst>
                                    </p:anim>
                                    <p:anim calcmode="lin" valueType="num">
                                      <p:cBhvr>
                                        <p:cTn id="27" dur="2000" fill="hold"/>
                                        <p:tgtEl>
                                          <p:spTgt spid="6"/>
                                        </p:tgtEl>
                                        <p:attrNameLst>
                                          <p:attrName>ppt_h</p:attrName>
                                        </p:attrNameLst>
                                      </p:cBhvr>
                                      <p:tavLst>
                                        <p:tav tm="0">
                                          <p:val>
                                            <p:fltVal val="0"/>
                                          </p:val>
                                        </p:tav>
                                        <p:tav tm="100000">
                                          <p:val>
                                            <p:strVal val="#ppt_h"/>
                                          </p:val>
                                        </p:tav>
                                      </p:tavLst>
                                    </p:anim>
                                    <p:anim calcmode="lin" valueType="num">
                                      <p:cBhvr>
                                        <p:cTn id="28" dur="2000" fill="hold"/>
                                        <p:tgtEl>
                                          <p:spTgt spid="6"/>
                                        </p:tgtEl>
                                        <p:attrNameLst>
                                          <p:attrName>ppt_w</p:attrName>
                                        </p:attrNameLst>
                                      </p:cBhvr>
                                      <p:tavLst>
                                        <p:tav tm="0">
                                          <p:val>
                                            <p:fltVal val="0"/>
                                          </p:val>
                                        </p:tav>
                                        <p:tav tm="100000">
                                          <p:val>
                                            <p:strVal val="#ppt_w"/>
                                          </p:val>
                                        </p:tav>
                                      </p:tavLst>
                                    </p:anim>
                                  </p:childTnLst>
                                </p:cTn>
                              </p:par>
                              <p:par>
                                <p:cTn id="29" presetID="35"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2000"/>
                                        <p:tgtEl>
                                          <p:spTgt spid="5"/>
                                        </p:tgtEl>
                                      </p:cBhvr>
                                    </p:animEffect>
                                    <p:anim calcmode="lin" valueType="num">
                                      <p:cBhvr>
                                        <p:cTn id="32" dur="2000" fill="hold"/>
                                        <p:tgtEl>
                                          <p:spTgt spid="5"/>
                                        </p:tgtEl>
                                        <p:attrNameLst>
                                          <p:attrName>style.rotation</p:attrName>
                                        </p:attrNameLst>
                                      </p:cBhvr>
                                      <p:tavLst>
                                        <p:tav tm="0">
                                          <p:val>
                                            <p:fltVal val="720"/>
                                          </p:val>
                                        </p:tav>
                                        <p:tav tm="100000">
                                          <p:val>
                                            <p:fltVal val="0"/>
                                          </p:val>
                                        </p:tav>
                                      </p:tavLst>
                                    </p:anim>
                                    <p:anim calcmode="lin" valueType="num">
                                      <p:cBhvr>
                                        <p:cTn id="33" dur="2000" fill="hold"/>
                                        <p:tgtEl>
                                          <p:spTgt spid="5"/>
                                        </p:tgtEl>
                                        <p:attrNameLst>
                                          <p:attrName>ppt_h</p:attrName>
                                        </p:attrNameLst>
                                      </p:cBhvr>
                                      <p:tavLst>
                                        <p:tav tm="0">
                                          <p:val>
                                            <p:fltVal val="0"/>
                                          </p:val>
                                        </p:tav>
                                        <p:tav tm="100000">
                                          <p:val>
                                            <p:strVal val="#ppt_h"/>
                                          </p:val>
                                        </p:tav>
                                      </p:tavLst>
                                    </p:anim>
                                    <p:anim calcmode="lin" valueType="num">
                                      <p:cBhvr>
                                        <p:cTn id="34" dur="2000" fill="hold"/>
                                        <p:tgtEl>
                                          <p:spTgt spid="5"/>
                                        </p:tgtEl>
                                        <p:attrNameLst>
                                          <p:attrName>ppt_w</p:attrName>
                                        </p:attrNameLst>
                                      </p:cBhvr>
                                      <p:tavLst>
                                        <p:tav tm="0">
                                          <p:val>
                                            <p:fltVal val="0"/>
                                          </p:val>
                                        </p:tav>
                                        <p:tav tm="100000">
                                          <p:val>
                                            <p:strVal val="#ppt_w"/>
                                          </p:val>
                                        </p:tav>
                                      </p:tavLst>
                                    </p:anim>
                                  </p:childTnLst>
                                </p:cTn>
                              </p:par>
                            </p:childTnLst>
                          </p:cTn>
                        </p:par>
                      </p:childTnLst>
                    </p:cTn>
                  </p:par>
                  <p:par>
                    <p:cTn id="35" fill="hold">
                      <p:stCondLst>
                        <p:cond delay="indefinite"/>
                      </p:stCondLst>
                      <p:childTnLst>
                        <p:par>
                          <p:cTn id="36" fill="hold">
                            <p:stCondLst>
                              <p:cond delay="0"/>
                            </p:stCondLst>
                            <p:childTnLst>
                              <p:par>
                                <p:cTn id="37" presetID="3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800" decel="100000"/>
                                        <p:tgtEl>
                                          <p:spTgt spid="8"/>
                                        </p:tgtEl>
                                      </p:cBhvr>
                                    </p:animEffect>
                                    <p:anim calcmode="lin" valueType="num">
                                      <p:cBhvr>
                                        <p:cTn id="40" dur="800" decel="100000" fill="hold"/>
                                        <p:tgtEl>
                                          <p:spTgt spid="8"/>
                                        </p:tgtEl>
                                        <p:attrNameLst>
                                          <p:attrName>style.rotation</p:attrName>
                                        </p:attrNameLst>
                                      </p:cBhvr>
                                      <p:tavLst>
                                        <p:tav tm="0">
                                          <p:val>
                                            <p:fltVal val="-90"/>
                                          </p:val>
                                        </p:tav>
                                        <p:tav tm="100000">
                                          <p:val>
                                            <p:fltVal val="0"/>
                                          </p:val>
                                        </p:tav>
                                      </p:tavLst>
                                    </p:anim>
                                    <p:anim calcmode="lin" valueType="num">
                                      <p:cBhvr>
                                        <p:cTn id="41" dur="800" decel="100000" fill="hold"/>
                                        <p:tgtEl>
                                          <p:spTgt spid="8"/>
                                        </p:tgtEl>
                                        <p:attrNameLst>
                                          <p:attrName>ppt_x</p:attrName>
                                        </p:attrNameLst>
                                      </p:cBhvr>
                                      <p:tavLst>
                                        <p:tav tm="0">
                                          <p:val>
                                            <p:strVal val="#ppt_x+0.4"/>
                                          </p:val>
                                        </p:tav>
                                        <p:tav tm="100000">
                                          <p:val>
                                            <p:strVal val="#ppt_x-0.05"/>
                                          </p:val>
                                        </p:tav>
                                      </p:tavLst>
                                    </p:anim>
                                    <p:anim calcmode="lin" valueType="num">
                                      <p:cBhvr>
                                        <p:cTn id="42" dur="800" decel="100000" fill="hold"/>
                                        <p:tgtEl>
                                          <p:spTgt spid="8"/>
                                        </p:tgtEl>
                                        <p:attrNameLst>
                                          <p:attrName>ppt_y</p:attrName>
                                        </p:attrNameLst>
                                      </p:cBhvr>
                                      <p:tavLst>
                                        <p:tav tm="0">
                                          <p:val>
                                            <p:strVal val="#ppt_y-0.4"/>
                                          </p:val>
                                        </p:tav>
                                        <p:tav tm="100000">
                                          <p:val>
                                            <p:strVal val="#ppt_y+0.1"/>
                                          </p:val>
                                        </p:tav>
                                      </p:tavLst>
                                    </p:anim>
                                    <p:anim calcmode="lin" valueType="num">
                                      <p:cBhvr>
                                        <p:cTn id="43" dur="200" accel="100000" fill="hold">
                                          <p:stCondLst>
                                            <p:cond delay="800"/>
                                          </p:stCondLst>
                                        </p:cTn>
                                        <p:tgtEl>
                                          <p:spTgt spid="8"/>
                                        </p:tgtEl>
                                        <p:attrNameLst>
                                          <p:attrName>ppt_x</p:attrName>
                                        </p:attrNameLst>
                                      </p:cBhvr>
                                      <p:tavLst>
                                        <p:tav tm="0">
                                          <p:val>
                                            <p:strVal val="#ppt_x-0.05"/>
                                          </p:val>
                                        </p:tav>
                                        <p:tav tm="100000">
                                          <p:val>
                                            <p:strVal val="#ppt_x"/>
                                          </p:val>
                                        </p:tav>
                                      </p:tavLst>
                                    </p:anim>
                                    <p:anim calcmode="lin" valueType="num">
                                      <p:cBhvr>
                                        <p:cTn id="44" dur="200" accel="100000" fill="hold">
                                          <p:stCondLst>
                                            <p:cond delay="800"/>
                                          </p:stCondLst>
                                        </p:cTn>
                                        <p:tgtEl>
                                          <p:spTgt spid="8"/>
                                        </p:tgtEl>
                                        <p:attrNameLst>
                                          <p:attrName>ppt_y</p:attrName>
                                        </p:attrNameLst>
                                      </p:cBhvr>
                                      <p:tavLst>
                                        <p:tav tm="0">
                                          <p:val>
                                            <p:strVal val="#ppt_y+0.1"/>
                                          </p:val>
                                        </p:tav>
                                        <p:tav tm="100000">
                                          <p:val>
                                            <p:strVal val="#ppt_y"/>
                                          </p:val>
                                        </p:tav>
                                      </p:tavLst>
                                    </p:anim>
                                  </p:childTnLst>
                                </p:cTn>
                              </p:par>
                              <p:par>
                                <p:cTn id="45" presetID="30" presetClass="entr" presetSubtype="0"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800" decel="100000"/>
                                        <p:tgtEl>
                                          <p:spTgt spid="7"/>
                                        </p:tgtEl>
                                      </p:cBhvr>
                                    </p:animEffect>
                                    <p:anim calcmode="lin" valueType="num">
                                      <p:cBhvr>
                                        <p:cTn id="48" dur="800" decel="100000" fill="hold"/>
                                        <p:tgtEl>
                                          <p:spTgt spid="7"/>
                                        </p:tgtEl>
                                        <p:attrNameLst>
                                          <p:attrName>style.rotation</p:attrName>
                                        </p:attrNameLst>
                                      </p:cBhvr>
                                      <p:tavLst>
                                        <p:tav tm="0">
                                          <p:val>
                                            <p:fltVal val="-90"/>
                                          </p:val>
                                        </p:tav>
                                        <p:tav tm="100000">
                                          <p:val>
                                            <p:fltVal val="0"/>
                                          </p:val>
                                        </p:tav>
                                      </p:tavLst>
                                    </p:anim>
                                    <p:anim calcmode="lin" valueType="num">
                                      <p:cBhvr>
                                        <p:cTn id="49" dur="800" decel="100000" fill="hold"/>
                                        <p:tgtEl>
                                          <p:spTgt spid="7"/>
                                        </p:tgtEl>
                                        <p:attrNameLst>
                                          <p:attrName>ppt_x</p:attrName>
                                        </p:attrNameLst>
                                      </p:cBhvr>
                                      <p:tavLst>
                                        <p:tav tm="0">
                                          <p:val>
                                            <p:strVal val="#ppt_x+0.4"/>
                                          </p:val>
                                        </p:tav>
                                        <p:tav tm="100000">
                                          <p:val>
                                            <p:strVal val="#ppt_x-0.05"/>
                                          </p:val>
                                        </p:tav>
                                      </p:tavLst>
                                    </p:anim>
                                    <p:anim calcmode="lin" valueType="num">
                                      <p:cBhvr>
                                        <p:cTn id="50" dur="800" decel="100000" fill="hold"/>
                                        <p:tgtEl>
                                          <p:spTgt spid="7"/>
                                        </p:tgtEl>
                                        <p:attrNameLst>
                                          <p:attrName>ppt_y</p:attrName>
                                        </p:attrNameLst>
                                      </p:cBhvr>
                                      <p:tavLst>
                                        <p:tav tm="0">
                                          <p:val>
                                            <p:strVal val="#ppt_y-0.4"/>
                                          </p:val>
                                        </p:tav>
                                        <p:tav tm="100000">
                                          <p:val>
                                            <p:strVal val="#ppt_y+0.1"/>
                                          </p:val>
                                        </p:tav>
                                      </p:tavLst>
                                    </p:anim>
                                    <p:anim calcmode="lin" valueType="num">
                                      <p:cBhvr>
                                        <p:cTn id="51" dur="200" accel="100000" fill="hold">
                                          <p:stCondLst>
                                            <p:cond delay="800"/>
                                          </p:stCondLst>
                                        </p:cTn>
                                        <p:tgtEl>
                                          <p:spTgt spid="7"/>
                                        </p:tgtEl>
                                        <p:attrNameLst>
                                          <p:attrName>ppt_x</p:attrName>
                                        </p:attrNameLst>
                                      </p:cBhvr>
                                      <p:tavLst>
                                        <p:tav tm="0">
                                          <p:val>
                                            <p:strVal val="#ppt_x-0.05"/>
                                          </p:val>
                                        </p:tav>
                                        <p:tav tm="100000">
                                          <p:val>
                                            <p:strVal val="#ppt_x"/>
                                          </p:val>
                                        </p:tav>
                                      </p:tavLst>
                                    </p:anim>
                                    <p:anim calcmode="lin" valueType="num">
                                      <p:cBhvr>
                                        <p:cTn id="52" dur="200" accel="100000" fill="hold">
                                          <p:stCondLst>
                                            <p:cond delay="800"/>
                                          </p:stCondLst>
                                        </p:cTn>
                                        <p:tgtEl>
                                          <p:spTgt spid="7"/>
                                        </p:tgtEl>
                                        <p:attrNameLst>
                                          <p:attrName>ppt_y</p:attrName>
                                        </p:attrNameLst>
                                      </p:cBhvr>
                                      <p:tavLst>
                                        <p:tav tm="0">
                                          <p:val>
                                            <p:strVal val="#ppt_y+0.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1" presetClass="entr" presetSubtype="0" fill="hold" grpId="0" nodeType="clickEffect">
                                  <p:stCondLst>
                                    <p:cond delay="0"/>
                                  </p:stCondLst>
                                  <p:iterate type="lt">
                                    <p:tmPct val="10000"/>
                                  </p:iterate>
                                  <p:childTnLst>
                                    <p:set>
                                      <p:cBhvr>
                                        <p:cTn id="56" dur="1" fill="hold">
                                          <p:stCondLst>
                                            <p:cond delay="0"/>
                                          </p:stCondLst>
                                        </p:cTn>
                                        <p:tgtEl>
                                          <p:spTgt spid="10"/>
                                        </p:tgtEl>
                                        <p:attrNameLst>
                                          <p:attrName>style.visibility</p:attrName>
                                        </p:attrNameLst>
                                      </p:cBhvr>
                                      <p:to>
                                        <p:strVal val="visible"/>
                                      </p:to>
                                    </p:set>
                                    <p:anim calcmode="lin" valueType="num">
                                      <p:cBhvr>
                                        <p:cTn id="5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58" dur="500" fill="hold"/>
                                        <p:tgtEl>
                                          <p:spTgt spid="10"/>
                                        </p:tgtEl>
                                        <p:attrNameLst>
                                          <p:attrName>ppt_y</p:attrName>
                                        </p:attrNameLst>
                                      </p:cBhvr>
                                      <p:tavLst>
                                        <p:tav tm="0">
                                          <p:val>
                                            <p:strVal val="#ppt_y"/>
                                          </p:val>
                                        </p:tav>
                                        <p:tav tm="100000">
                                          <p:val>
                                            <p:strVal val="#ppt_y"/>
                                          </p:val>
                                        </p:tav>
                                      </p:tavLst>
                                    </p:anim>
                                    <p:anim calcmode="lin" valueType="num">
                                      <p:cBhvr>
                                        <p:cTn id="5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6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61" dur="500" tmFilter="0,0; .5, 1; 1, 1"/>
                                        <p:tgtEl>
                                          <p:spTgt spid="10"/>
                                        </p:tgtEl>
                                      </p:cBhvr>
                                    </p:animEffect>
                                  </p:childTnLst>
                                </p:cTn>
                              </p:par>
                              <p:par>
                                <p:cTn id="62" presetID="41" presetClass="entr" presetSubtype="0" fill="hold" grpId="0" nodeType="withEffect">
                                  <p:stCondLst>
                                    <p:cond delay="0"/>
                                  </p:stCondLst>
                                  <p:iterate type="lt">
                                    <p:tmPct val="10000"/>
                                  </p:iterate>
                                  <p:childTnLst>
                                    <p:set>
                                      <p:cBhvr>
                                        <p:cTn id="63" dur="1" fill="hold">
                                          <p:stCondLst>
                                            <p:cond delay="0"/>
                                          </p:stCondLst>
                                        </p:cTn>
                                        <p:tgtEl>
                                          <p:spTgt spid="9"/>
                                        </p:tgtEl>
                                        <p:attrNameLst>
                                          <p:attrName>style.visibility</p:attrName>
                                        </p:attrNameLst>
                                      </p:cBhvr>
                                      <p:to>
                                        <p:strVal val="visible"/>
                                      </p:to>
                                    </p:set>
                                    <p:anim calcmode="lin" valueType="num">
                                      <p:cBhvr>
                                        <p:cTn id="64"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65" dur="500" fill="hold"/>
                                        <p:tgtEl>
                                          <p:spTgt spid="9"/>
                                        </p:tgtEl>
                                        <p:attrNameLst>
                                          <p:attrName>ppt_y</p:attrName>
                                        </p:attrNameLst>
                                      </p:cBhvr>
                                      <p:tavLst>
                                        <p:tav tm="0">
                                          <p:val>
                                            <p:strVal val="#ppt_y"/>
                                          </p:val>
                                        </p:tav>
                                        <p:tav tm="100000">
                                          <p:val>
                                            <p:strVal val="#ppt_y"/>
                                          </p:val>
                                        </p:tav>
                                      </p:tavLst>
                                    </p:anim>
                                    <p:anim calcmode="lin" valueType="num">
                                      <p:cBhvr>
                                        <p:cTn id="66"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67"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68" dur="500" tmFilter="0,0; .5, 1; 1, 1"/>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3FC369-0E18-5BCC-EFC0-E5E722C27F46}"/>
              </a:ext>
            </a:extLst>
          </p:cNvPr>
          <p:cNvSpPr>
            <a:spLocks noGrp="1"/>
          </p:cNvSpPr>
          <p:nvPr>
            <p:ph type="sldNum" sz="quarter" idx="12"/>
          </p:nvPr>
        </p:nvSpPr>
        <p:spPr/>
        <p:txBody>
          <a:bodyPr/>
          <a:lstStyle/>
          <a:p>
            <a:fld id="{B6F15528-21DE-4FAA-801E-634DDDAF4B2B}" type="slidenum">
              <a:rPr lang="en-US" smtClean="0"/>
              <a:pPr/>
              <a:t>30</a:t>
            </a:fld>
            <a:endParaRPr lang="en-US"/>
          </a:p>
        </p:txBody>
      </p:sp>
      <p:sp>
        <p:nvSpPr>
          <p:cNvPr id="9" name="TextBox 8">
            <a:extLst>
              <a:ext uri="{FF2B5EF4-FFF2-40B4-BE49-F238E27FC236}">
                <a16:creationId xmlns:a16="http://schemas.microsoft.com/office/drawing/2014/main" id="{225BDA30-9A2F-9D3E-7972-90DCF3CC8E74}"/>
              </a:ext>
            </a:extLst>
          </p:cNvPr>
          <p:cNvSpPr txBox="1"/>
          <p:nvPr/>
        </p:nvSpPr>
        <p:spPr>
          <a:xfrm>
            <a:off x="7453745" y="6359236"/>
            <a:ext cx="184731" cy="369332"/>
          </a:xfrm>
          <a:prstGeom prst="rect">
            <a:avLst/>
          </a:prstGeom>
          <a:noFill/>
        </p:spPr>
        <p:txBody>
          <a:bodyPr wrap="none" rtlCol="0">
            <a:spAutoFit/>
          </a:bodyPr>
          <a:lstStyle/>
          <a:p>
            <a:endParaRPr lang="en-PK" dirty="0"/>
          </a:p>
        </p:txBody>
      </p:sp>
      <p:sp>
        <p:nvSpPr>
          <p:cNvPr id="11" name="Title 10">
            <a:extLst>
              <a:ext uri="{FF2B5EF4-FFF2-40B4-BE49-F238E27FC236}">
                <a16:creationId xmlns:a16="http://schemas.microsoft.com/office/drawing/2014/main" id="{8E2A1A15-196D-5D00-FA3E-61246C33C83A}"/>
              </a:ext>
            </a:extLst>
          </p:cNvPr>
          <p:cNvSpPr>
            <a:spLocks noGrp="1"/>
          </p:cNvSpPr>
          <p:nvPr>
            <p:ph type="title"/>
          </p:nvPr>
        </p:nvSpPr>
        <p:spPr>
          <a:xfrm>
            <a:off x="533400" y="-228600"/>
            <a:ext cx="7620000" cy="1143000"/>
          </a:xfrm>
        </p:spPr>
        <p:txBody>
          <a:bodyPr/>
          <a:lstStyle/>
          <a:p>
            <a:r>
              <a:rPr lang="en-US" sz="2800" dirty="0">
                <a:solidFill>
                  <a:schemeClr val="tx1">
                    <a:lumMod val="90000"/>
                    <a:lumOff val="10000"/>
                  </a:schemeClr>
                </a:solidFill>
                <a:latin typeface="Times New Roman" panose="02020603050405020304" pitchFamily="18" charset="0"/>
                <a:cs typeface="Times New Roman" panose="02020603050405020304" pitchFamily="18" charset="0"/>
              </a:rPr>
              <a:t>Relational Database Models</a:t>
            </a:r>
            <a:endParaRPr lang="en-PK" sz="2800" dirty="0">
              <a:solidFill>
                <a:schemeClr val="tx1">
                  <a:lumMod val="90000"/>
                  <a:lumOff val="10000"/>
                </a:schemeClr>
              </a:solidFill>
            </a:endParaRPr>
          </a:p>
        </p:txBody>
      </p:sp>
      <p:sp>
        <p:nvSpPr>
          <p:cNvPr id="3" name="Rectangle 2">
            <a:extLst>
              <a:ext uri="{FF2B5EF4-FFF2-40B4-BE49-F238E27FC236}">
                <a16:creationId xmlns:a16="http://schemas.microsoft.com/office/drawing/2014/main" id="{453B6ECA-1555-9A17-5703-935337189B62}"/>
              </a:ext>
            </a:extLst>
          </p:cNvPr>
          <p:cNvSpPr/>
          <p:nvPr/>
        </p:nvSpPr>
        <p:spPr>
          <a:xfrm>
            <a:off x="290946" y="701944"/>
            <a:ext cx="7808412" cy="2428547"/>
          </a:xfrm>
          <a:prstGeom prst="rect">
            <a:avLst/>
          </a:prstGeom>
          <a:solidFill>
            <a:schemeClr val="accent1">
              <a:lumMod val="20000"/>
              <a:lumOff val="80000"/>
            </a:schemeClr>
          </a:solidFill>
          <a:ln w="28575">
            <a:solidFill>
              <a:srgbClr val="4F81BD"/>
            </a:solidFill>
          </a:ln>
        </p:spPr>
        <p:style>
          <a:lnRef idx="1">
            <a:schemeClr val="accent1"/>
          </a:lnRef>
          <a:fillRef idx="2">
            <a:schemeClr val="accent1"/>
          </a:fillRef>
          <a:effectRef idx="1">
            <a:schemeClr val="accent1"/>
          </a:effectRef>
          <a:fontRef idx="minor">
            <a:schemeClr val="dk1"/>
          </a:fontRef>
        </p:style>
        <p:txBody>
          <a:bodyPr rtlCol="0" anchor="t"/>
          <a:lstStyle/>
          <a:p>
            <a:pPr algn="ctr"/>
            <a:endParaRPr lang="en-US" dirty="0"/>
          </a:p>
          <a:p>
            <a:pPr algn="ctr"/>
            <a:endParaRPr lang="en-US" sz="1000" dirty="0"/>
          </a:p>
          <a:p>
            <a:pPr marL="285750" indent="-285750" algn="just">
              <a:buFont typeface="Arial" panose="020B0604020202020204" pitchFamily="34" charset="0"/>
              <a:buChar char="•"/>
            </a:pPr>
            <a:r>
              <a:rPr lang="en-US" sz="1700" dirty="0"/>
              <a:t>The following table have </a:t>
            </a:r>
            <a:r>
              <a:rPr lang="en-US" sz="1700" b="1" dirty="0"/>
              <a:t>six number of super-keys</a:t>
            </a:r>
          </a:p>
          <a:p>
            <a:pPr marL="285750" indent="-285750" algn="just">
              <a:buFont typeface="Arial" panose="020B0604020202020204" pitchFamily="34" charset="0"/>
              <a:buChar char="•"/>
            </a:pPr>
            <a:r>
              <a:rPr lang="en-US" sz="1700" dirty="0"/>
              <a:t>The attributes </a:t>
            </a:r>
            <a:r>
              <a:rPr lang="en-US" sz="1700" b="1" dirty="0" err="1"/>
              <a:t>Student_ID</a:t>
            </a:r>
            <a:r>
              <a:rPr lang="en-US" sz="1700" b="1" dirty="0"/>
              <a:t> and </a:t>
            </a:r>
            <a:r>
              <a:rPr lang="en-US" sz="1700" b="1" dirty="0" err="1"/>
              <a:t>Student_SSN</a:t>
            </a:r>
            <a:r>
              <a:rPr lang="en-US" sz="1700" b="1" dirty="0"/>
              <a:t> will always have unique </a:t>
            </a:r>
            <a:r>
              <a:rPr lang="en-US" sz="1700" dirty="0"/>
              <a:t>values for each instance of student table, therefor both of these attributes qualify for the super key.</a:t>
            </a:r>
          </a:p>
          <a:p>
            <a:pPr marL="285750" indent="-285750" algn="just">
              <a:buFont typeface="Arial" panose="020B0604020202020204" pitchFamily="34" charset="0"/>
              <a:buChar char="•"/>
            </a:pPr>
            <a:r>
              <a:rPr lang="en-US" sz="1700" dirty="0"/>
              <a:t>The </a:t>
            </a:r>
            <a:r>
              <a:rPr lang="en-US" sz="1700" b="1" dirty="0" err="1"/>
              <a:t>Student_Name</a:t>
            </a:r>
            <a:r>
              <a:rPr lang="en-US" sz="1700" b="1" dirty="0"/>
              <a:t> attribute </a:t>
            </a:r>
            <a:r>
              <a:rPr lang="en-US" sz="1700" dirty="0"/>
              <a:t>individually do </a:t>
            </a:r>
            <a:r>
              <a:rPr lang="en-US" sz="1700" b="1" dirty="0"/>
              <a:t>not</a:t>
            </a:r>
            <a:r>
              <a:rPr lang="en-US" sz="1700" dirty="0"/>
              <a:t> qualify for </a:t>
            </a:r>
            <a:r>
              <a:rPr lang="en-US" sz="1700" b="1" dirty="0"/>
              <a:t>super key</a:t>
            </a:r>
            <a:r>
              <a:rPr lang="en-US" sz="1700" dirty="0"/>
              <a:t>.</a:t>
            </a:r>
          </a:p>
          <a:p>
            <a:pPr marL="285750" indent="-285750" algn="just">
              <a:buFont typeface="Arial" panose="020B0604020202020204" pitchFamily="34" charset="0"/>
              <a:buChar char="•"/>
            </a:pPr>
            <a:r>
              <a:rPr lang="en-US" sz="1700" dirty="0"/>
              <a:t>But if use </a:t>
            </a:r>
            <a:r>
              <a:rPr lang="en-US" sz="1700" b="1" dirty="0" err="1"/>
              <a:t>Student_Name</a:t>
            </a:r>
            <a:r>
              <a:rPr lang="en-US" sz="1700" b="1" dirty="0"/>
              <a:t> along with any of super key attribute </a:t>
            </a:r>
            <a:r>
              <a:rPr lang="en-US" sz="1700" dirty="0"/>
              <a:t>then it will also become a super key.</a:t>
            </a:r>
          </a:p>
        </p:txBody>
      </p:sp>
      <p:sp>
        <p:nvSpPr>
          <p:cNvPr id="8" name="Rectangle 7">
            <a:extLst>
              <a:ext uri="{FF2B5EF4-FFF2-40B4-BE49-F238E27FC236}">
                <a16:creationId xmlns:a16="http://schemas.microsoft.com/office/drawing/2014/main" id="{5D53100E-B224-6E38-224B-9C29A8A48847}"/>
              </a:ext>
            </a:extLst>
          </p:cNvPr>
          <p:cNvSpPr/>
          <p:nvPr/>
        </p:nvSpPr>
        <p:spPr>
          <a:xfrm>
            <a:off x="292221" y="701945"/>
            <a:ext cx="7808412"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SUPER KEY</a:t>
            </a:r>
          </a:p>
        </p:txBody>
      </p:sp>
      <p:pic>
        <p:nvPicPr>
          <p:cNvPr id="10" name="Picture 9">
            <a:extLst>
              <a:ext uri="{FF2B5EF4-FFF2-40B4-BE49-F238E27FC236}">
                <a16:creationId xmlns:a16="http://schemas.microsoft.com/office/drawing/2014/main" id="{959C1B2B-2D24-2B1A-26E5-AE45C30B2CD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tretch>
            <a:fillRect/>
          </a:stretch>
        </p:blipFill>
        <p:spPr>
          <a:xfrm>
            <a:off x="304800" y="3130492"/>
            <a:ext cx="7794557" cy="3498908"/>
          </a:xfrm>
          <a:prstGeom prst="rect">
            <a:avLst/>
          </a:prstGeom>
          <a:ln w="19050">
            <a:solidFill>
              <a:schemeClr val="accent1"/>
            </a:solidFill>
          </a:ln>
        </p:spPr>
      </p:pic>
    </p:spTree>
    <p:extLst>
      <p:ext uri="{BB962C8B-B14F-4D97-AF65-F5344CB8AC3E}">
        <p14:creationId xmlns:p14="http://schemas.microsoft.com/office/powerpoint/2010/main" val="718547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3FC369-0E18-5BCC-EFC0-E5E722C27F46}"/>
              </a:ext>
            </a:extLst>
          </p:cNvPr>
          <p:cNvSpPr>
            <a:spLocks noGrp="1"/>
          </p:cNvSpPr>
          <p:nvPr>
            <p:ph type="sldNum" sz="quarter" idx="12"/>
          </p:nvPr>
        </p:nvSpPr>
        <p:spPr/>
        <p:txBody>
          <a:bodyPr/>
          <a:lstStyle/>
          <a:p>
            <a:fld id="{B6F15528-21DE-4FAA-801E-634DDDAF4B2B}" type="slidenum">
              <a:rPr lang="en-US" smtClean="0"/>
              <a:pPr/>
              <a:t>31</a:t>
            </a:fld>
            <a:endParaRPr lang="en-US"/>
          </a:p>
        </p:txBody>
      </p:sp>
      <p:sp>
        <p:nvSpPr>
          <p:cNvPr id="9" name="TextBox 8">
            <a:extLst>
              <a:ext uri="{FF2B5EF4-FFF2-40B4-BE49-F238E27FC236}">
                <a16:creationId xmlns:a16="http://schemas.microsoft.com/office/drawing/2014/main" id="{225BDA30-9A2F-9D3E-7972-90DCF3CC8E74}"/>
              </a:ext>
            </a:extLst>
          </p:cNvPr>
          <p:cNvSpPr txBox="1"/>
          <p:nvPr/>
        </p:nvSpPr>
        <p:spPr>
          <a:xfrm>
            <a:off x="7587669" y="6233931"/>
            <a:ext cx="204517" cy="368564"/>
          </a:xfrm>
          <a:prstGeom prst="rect">
            <a:avLst/>
          </a:prstGeom>
          <a:noFill/>
        </p:spPr>
        <p:txBody>
          <a:bodyPr wrap="square" rtlCol="0">
            <a:spAutoFit/>
          </a:bodyPr>
          <a:lstStyle/>
          <a:p>
            <a:endParaRPr lang="en-PK" dirty="0"/>
          </a:p>
        </p:txBody>
      </p:sp>
      <p:sp>
        <p:nvSpPr>
          <p:cNvPr id="11" name="Title 10">
            <a:extLst>
              <a:ext uri="{FF2B5EF4-FFF2-40B4-BE49-F238E27FC236}">
                <a16:creationId xmlns:a16="http://schemas.microsoft.com/office/drawing/2014/main" id="{8E2A1A15-196D-5D00-FA3E-61246C33C83A}"/>
              </a:ext>
            </a:extLst>
          </p:cNvPr>
          <p:cNvSpPr>
            <a:spLocks noGrp="1"/>
          </p:cNvSpPr>
          <p:nvPr>
            <p:ph type="title"/>
          </p:nvPr>
        </p:nvSpPr>
        <p:spPr>
          <a:xfrm>
            <a:off x="1414147" y="-255385"/>
            <a:ext cx="7620000" cy="1143000"/>
          </a:xfrm>
        </p:spPr>
        <p:txBody>
          <a:bodyPr/>
          <a:lstStyle/>
          <a:p>
            <a:r>
              <a:rPr lang="en-US" sz="2800" dirty="0">
                <a:solidFill>
                  <a:schemeClr val="tx1">
                    <a:lumMod val="90000"/>
                    <a:lumOff val="10000"/>
                  </a:schemeClr>
                </a:solidFill>
                <a:latin typeface="Times New Roman" panose="02020603050405020304" pitchFamily="18" charset="0"/>
                <a:cs typeface="Times New Roman" panose="02020603050405020304" pitchFamily="18" charset="0"/>
              </a:rPr>
              <a:t>Relational Database Models</a:t>
            </a:r>
            <a:endParaRPr lang="en-PK" sz="2800" dirty="0">
              <a:solidFill>
                <a:schemeClr val="tx1">
                  <a:lumMod val="90000"/>
                  <a:lumOff val="10000"/>
                </a:schemeClr>
              </a:solidFill>
            </a:endParaRPr>
          </a:p>
        </p:txBody>
      </p:sp>
      <p:sp>
        <p:nvSpPr>
          <p:cNvPr id="2" name="Rectangle 1">
            <a:extLst>
              <a:ext uri="{FF2B5EF4-FFF2-40B4-BE49-F238E27FC236}">
                <a16:creationId xmlns:a16="http://schemas.microsoft.com/office/drawing/2014/main" id="{4AC431E4-7295-7F76-CEF6-BF86627E5422}"/>
              </a:ext>
            </a:extLst>
          </p:cNvPr>
          <p:cNvSpPr/>
          <p:nvPr/>
        </p:nvSpPr>
        <p:spPr>
          <a:xfrm>
            <a:off x="1455711" y="766870"/>
            <a:ext cx="6635345" cy="2336031"/>
          </a:xfrm>
          <a:prstGeom prst="rect">
            <a:avLst/>
          </a:prstGeom>
          <a:solidFill>
            <a:schemeClr val="accent1">
              <a:lumMod val="20000"/>
              <a:lumOff val="80000"/>
            </a:schemeClr>
          </a:solidFill>
          <a:ln w="28575">
            <a:solidFill>
              <a:srgbClr val="4F81BD"/>
            </a:solidFill>
          </a:ln>
        </p:spPr>
        <p:style>
          <a:lnRef idx="1">
            <a:schemeClr val="accent1"/>
          </a:lnRef>
          <a:fillRef idx="2">
            <a:schemeClr val="accent1"/>
          </a:fillRef>
          <a:effectRef idx="1">
            <a:schemeClr val="accent1"/>
          </a:effectRef>
          <a:fontRef idx="minor">
            <a:schemeClr val="dk1"/>
          </a:fontRef>
        </p:style>
        <p:txBody>
          <a:bodyPr rtlCol="0" anchor="t"/>
          <a:lstStyle/>
          <a:p>
            <a:pPr algn="ctr"/>
            <a:endParaRPr lang="en-US" dirty="0"/>
          </a:p>
          <a:p>
            <a:pPr algn="ctr"/>
            <a:endParaRPr lang="en-US" sz="400" dirty="0"/>
          </a:p>
          <a:p>
            <a:pPr marL="285750" indent="-285750" algn="just">
              <a:buFont typeface="Arial" panose="020B0604020202020204" pitchFamily="34" charset="0"/>
              <a:buChar char="•"/>
            </a:pPr>
            <a:r>
              <a:rPr lang="en-US" sz="1600" dirty="0"/>
              <a:t>Candidate key is defined as the </a:t>
            </a:r>
            <a:r>
              <a:rPr lang="en-US" sz="1600" b="1" dirty="0"/>
              <a:t>super key with minimum number of attributes</a:t>
            </a:r>
            <a:r>
              <a:rPr lang="en-US" sz="1600" dirty="0"/>
              <a:t>. In other words it is a super key with </a:t>
            </a:r>
            <a:r>
              <a:rPr lang="en-US" sz="1600" b="1" dirty="0"/>
              <a:t>no redundant attributes</a:t>
            </a:r>
            <a:r>
              <a:rPr lang="en-US" sz="1600" dirty="0"/>
              <a:t>.</a:t>
            </a:r>
          </a:p>
          <a:p>
            <a:pPr marL="285750" indent="-285750" algn="just">
              <a:buFont typeface="Arial" panose="020B0604020202020204" pitchFamily="34" charset="0"/>
              <a:buChar char="•"/>
            </a:pPr>
            <a:r>
              <a:rPr lang="en-US" sz="1600" dirty="0"/>
              <a:t>Main purpose of candidate key is to </a:t>
            </a:r>
            <a:r>
              <a:rPr lang="en-US" sz="1600" b="1" dirty="0"/>
              <a:t>offer multiple options to database designers </a:t>
            </a:r>
            <a:r>
              <a:rPr lang="en-US" sz="1600" dirty="0"/>
              <a:t>so that suitable primary key can be selected.</a:t>
            </a:r>
          </a:p>
          <a:p>
            <a:pPr marL="285750" indent="-285750" algn="just">
              <a:buFont typeface="Arial" panose="020B0604020202020204" pitchFamily="34" charset="0"/>
              <a:buChar char="•"/>
            </a:pPr>
            <a:r>
              <a:rPr lang="en-US" sz="1600" dirty="0"/>
              <a:t>Each candidate key have </a:t>
            </a:r>
            <a:r>
              <a:rPr lang="en-US" sz="1600" b="1" dirty="0"/>
              <a:t>full ability to function as primary key </a:t>
            </a:r>
            <a:r>
              <a:rPr lang="en-US" sz="1600" dirty="0"/>
              <a:t>but one is selected by database designer.</a:t>
            </a:r>
          </a:p>
          <a:p>
            <a:pPr marL="285750" indent="-285750" algn="just">
              <a:buFont typeface="Arial" panose="020B0604020202020204" pitchFamily="34" charset="0"/>
              <a:buChar char="•"/>
            </a:pPr>
            <a:r>
              <a:rPr lang="en-US" sz="1600" dirty="0"/>
              <a:t>Each </a:t>
            </a:r>
            <a:r>
              <a:rPr lang="en-US" sz="1600" b="1" dirty="0"/>
              <a:t>candidate key is super key </a:t>
            </a:r>
            <a:r>
              <a:rPr lang="en-US" sz="1600" dirty="0"/>
              <a:t>but every </a:t>
            </a:r>
            <a:r>
              <a:rPr lang="en-US" sz="1600" b="1" dirty="0"/>
              <a:t>super key may not be a candidate </a:t>
            </a:r>
            <a:r>
              <a:rPr lang="en-US" sz="1600" dirty="0"/>
              <a:t>key.</a:t>
            </a:r>
          </a:p>
        </p:txBody>
      </p:sp>
      <p:sp>
        <p:nvSpPr>
          <p:cNvPr id="3" name="Rectangle 2">
            <a:extLst>
              <a:ext uri="{FF2B5EF4-FFF2-40B4-BE49-F238E27FC236}">
                <a16:creationId xmlns:a16="http://schemas.microsoft.com/office/drawing/2014/main" id="{DD026892-117A-C075-3F26-D40ECEDEF8D8}"/>
              </a:ext>
            </a:extLst>
          </p:cNvPr>
          <p:cNvSpPr/>
          <p:nvPr/>
        </p:nvSpPr>
        <p:spPr>
          <a:xfrm>
            <a:off x="1456986" y="762761"/>
            <a:ext cx="6635345" cy="364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CANDIDATE KEY</a:t>
            </a:r>
          </a:p>
        </p:txBody>
      </p:sp>
      <p:pic>
        <p:nvPicPr>
          <p:cNvPr id="8" name="Picture 7">
            <a:extLst>
              <a:ext uri="{FF2B5EF4-FFF2-40B4-BE49-F238E27FC236}">
                <a16:creationId xmlns:a16="http://schemas.microsoft.com/office/drawing/2014/main" id="{8361F59F-24A7-4134-5F0F-512E9B093464}"/>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Lst>
          </a:blip>
          <a:stretch>
            <a:fillRect/>
          </a:stretch>
        </p:blipFill>
        <p:spPr>
          <a:xfrm>
            <a:off x="1441856" y="3102900"/>
            <a:ext cx="6635344" cy="3678899"/>
          </a:xfrm>
          <a:prstGeom prst="rect">
            <a:avLst/>
          </a:prstGeom>
          <a:ln w="19050">
            <a:solidFill>
              <a:schemeClr val="accent1"/>
            </a:solidFill>
          </a:ln>
        </p:spPr>
      </p:pic>
    </p:spTree>
    <p:extLst>
      <p:ext uri="{BB962C8B-B14F-4D97-AF65-F5344CB8AC3E}">
        <p14:creationId xmlns:p14="http://schemas.microsoft.com/office/powerpoint/2010/main" val="30630588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3FC369-0E18-5BCC-EFC0-E5E722C27F46}"/>
              </a:ext>
            </a:extLst>
          </p:cNvPr>
          <p:cNvSpPr>
            <a:spLocks noGrp="1"/>
          </p:cNvSpPr>
          <p:nvPr>
            <p:ph type="sldNum" sz="quarter" idx="12"/>
          </p:nvPr>
        </p:nvSpPr>
        <p:spPr/>
        <p:txBody>
          <a:bodyPr/>
          <a:lstStyle/>
          <a:p>
            <a:fld id="{B6F15528-21DE-4FAA-801E-634DDDAF4B2B}" type="slidenum">
              <a:rPr lang="en-US" smtClean="0"/>
              <a:pPr/>
              <a:t>32</a:t>
            </a:fld>
            <a:endParaRPr lang="en-US"/>
          </a:p>
        </p:txBody>
      </p:sp>
      <p:sp>
        <p:nvSpPr>
          <p:cNvPr id="5" name="Rectangle 4">
            <a:extLst>
              <a:ext uri="{FF2B5EF4-FFF2-40B4-BE49-F238E27FC236}">
                <a16:creationId xmlns:a16="http://schemas.microsoft.com/office/drawing/2014/main" id="{9B74E4A7-35F4-84DD-A3BF-C603DF3C71C4}"/>
              </a:ext>
            </a:extLst>
          </p:cNvPr>
          <p:cNvSpPr/>
          <p:nvPr/>
        </p:nvSpPr>
        <p:spPr>
          <a:xfrm>
            <a:off x="1873865" y="1064687"/>
            <a:ext cx="5381502" cy="4980513"/>
          </a:xfrm>
          <a:prstGeom prst="rect">
            <a:avLst/>
          </a:prstGeom>
          <a:noFill/>
          <a:ln w="28575">
            <a:solidFill>
              <a:srgbClr val="4F81BD"/>
            </a:solidFill>
          </a:ln>
        </p:spPr>
        <p:style>
          <a:lnRef idx="1">
            <a:schemeClr val="accent1"/>
          </a:lnRef>
          <a:fillRef idx="2">
            <a:schemeClr val="accent1"/>
          </a:fillRef>
          <a:effectRef idx="1">
            <a:schemeClr val="accent1"/>
          </a:effectRef>
          <a:fontRef idx="minor">
            <a:schemeClr val="dk1"/>
          </a:fontRef>
        </p:style>
        <p:txBody>
          <a:bodyPr rtlCol="0" anchor="t"/>
          <a:lstStyle/>
          <a:p>
            <a:pPr algn="ctr"/>
            <a:endParaRPr lang="en-US" dirty="0"/>
          </a:p>
          <a:p>
            <a:pPr algn="ctr"/>
            <a:endParaRPr lang="en-US" dirty="0"/>
          </a:p>
        </p:txBody>
      </p:sp>
      <p:sp>
        <p:nvSpPr>
          <p:cNvPr id="6" name="Rectangle 5">
            <a:extLst>
              <a:ext uri="{FF2B5EF4-FFF2-40B4-BE49-F238E27FC236}">
                <a16:creationId xmlns:a16="http://schemas.microsoft.com/office/drawing/2014/main" id="{5FE23C75-C323-A7A6-6580-81370BE01843}"/>
              </a:ext>
            </a:extLst>
          </p:cNvPr>
          <p:cNvSpPr/>
          <p:nvPr/>
        </p:nvSpPr>
        <p:spPr>
          <a:xfrm>
            <a:off x="1875140" y="1064687"/>
            <a:ext cx="5381502"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u="sng" dirty="0"/>
              <a:t>Types</a:t>
            </a:r>
            <a:r>
              <a:rPr lang="en-US" b="1" dirty="0"/>
              <a:t> of Database </a:t>
            </a:r>
            <a:r>
              <a:rPr lang="en-US" b="1" u="sng" dirty="0"/>
              <a:t>Keys</a:t>
            </a:r>
          </a:p>
        </p:txBody>
      </p:sp>
      <p:pic>
        <p:nvPicPr>
          <p:cNvPr id="7" name="Picture 6">
            <a:extLst>
              <a:ext uri="{FF2B5EF4-FFF2-40B4-BE49-F238E27FC236}">
                <a16:creationId xmlns:a16="http://schemas.microsoft.com/office/drawing/2014/main" id="{0A0C5714-1EE4-79F9-9A52-0DBDE0C477E8}"/>
              </a:ext>
            </a:extLst>
          </p:cNvPr>
          <p:cNvPicPr>
            <a:picLocks noChangeAspect="1"/>
          </p:cNvPicPr>
          <p:nvPr/>
        </p:nvPicPr>
        <p:blipFill>
          <a:blip r:embed="rId2"/>
          <a:stretch>
            <a:fillRect/>
          </a:stretch>
        </p:blipFill>
        <p:spPr>
          <a:xfrm>
            <a:off x="2081212" y="1508973"/>
            <a:ext cx="4981575" cy="4457700"/>
          </a:xfrm>
          <a:prstGeom prst="rect">
            <a:avLst/>
          </a:prstGeom>
        </p:spPr>
      </p:pic>
      <p:sp>
        <p:nvSpPr>
          <p:cNvPr id="9" name="TextBox 8">
            <a:extLst>
              <a:ext uri="{FF2B5EF4-FFF2-40B4-BE49-F238E27FC236}">
                <a16:creationId xmlns:a16="http://schemas.microsoft.com/office/drawing/2014/main" id="{225BDA30-9A2F-9D3E-7972-90DCF3CC8E74}"/>
              </a:ext>
            </a:extLst>
          </p:cNvPr>
          <p:cNvSpPr txBox="1"/>
          <p:nvPr/>
        </p:nvSpPr>
        <p:spPr>
          <a:xfrm>
            <a:off x="7453745" y="6359236"/>
            <a:ext cx="184731" cy="369332"/>
          </a:xfrm>
          <a:prstGeom prst="rect">
            <a:avLst/>
          </a:prstGeom>
          <a:noFill/>
        </p:spPr>
        <p:txBody>
          <a:bodyPr wrap="none" rtlCol="0">
            <a:spAutoFit/>
          </a:bodyPr>
          <a:lstStyle/>
          <a:p>
            <a:endParaRPr lang="en-PK" dirty="0"/>
          </a:p>
        </p:txBody>
      </p:sp>
      <p:sp>
        <p:nvSpPr>
          <p:cNvPr id="11" name="Title 10">
            <a:extLst>
              <a:ext uri="{FF2B5EF4-FFF2-40B4-BE49-F238E27FC236}">
                <a16:creationId xmlns:a16="http://schemas.microsoft.com/office/drawing/2014/main" id="{8E2A1A15-196D-5D00-FA3E-61246C33C83A}"/>
              </a:ext>
            </a:extLst>
          </p:cNvPr>
          <p:cNvSpPr>
            <a:spLocks noGrp="1"/>
          </p:cNvSpPr>
          <p:nvPr>
            <p:ph type="title"/>
          </p:nvPr>
        </p:nvSpPr>
        <p:spPr>
          <a:xfrm>
            <a:off x="754616" y="-117576"/>
            <a:ext cx="7620000" cy="1143000"/>
          </a:xfrm>
        </p:spPr>
        <p:txBody>
          <a:bodyPr/>
          <a:lstStyle/>
          <a:p>
            <a:r>
              <a:rPr lang="en-US" sz="2800" dirty="0">
                <a:solidFill>
                  <a:schemeClr val="tx1">
                    <a:lumMod val="90000"/>
                    <a:lumOff val="10000"/>
                  </a:schemeClr>
                </a:solidFill>
                <a:latin typeface="Times New Roman" panose="02020603050405020304" pitchFamily="18" charset="0"/>
                <a:cs typeface="Times New Roman" panose="02020603050405020304" pitchFamily="18" charset="0"/>
              </a:rPr>
              <a:t>Relational Database Models</a:t>
            </a:r>
            <a:endParaRPr lang="en-PK" sz="2800" dirty="0">
              <a:solidFill>
                <a:schemeClr val="tx1">
                  <a:lumMod val="90000"/>
                  <a:lumOff val="10000"/>
                </a:schemeClr>
              </a:solidFill>
            </a:endParaRPr>
          </a:p>
        </p:txBody>
      </p:sp>
    </p:spTree>
    <p:extLst>
      <p:ext uri="{BB962C8B-B14F-4D97-AF65-F5344CB8AC3E}">
        <p14:creationId xmlns:p14="http://schemas.microsoft.com/office/powerpoint/2010/main" val="286138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3FC369-0E18-5BCC-EFC0-E5E722C27F46}"/>
              </a:ext>
            </a:extLst>
          </p:cNvPr>
          <p:cNvSpPr>
            <a:spLocks noGrp="1"/>
          </p:cNvSpPr>
          <p:nvPr>
            <p:ph type="sldNum" sz="quarter" idx="12"/>
          </p:nvPr>
        </p:nvSpPr>
        <p:spPr/>
        <p:txBody>
          <a:bodyPr/>
          <a:lstStyle/>
          <a:p>
            <a:fld id="{B6F15528-21DE-4FAA-801E-634DDDAF4B2B}" type="slidenum">
              <a:rPr lang="en-US" smtClean="0"/>
              <a:pPr/>
              <a:t>33</a:t>
            </a:fld>
            <a:endParaRPr lang="en-US"/>
          </a:p>
        </p:txBody>
      </p:sp>
      <p:sp>
        <p:nvSpPr>
          <p:cNvPr id="11" name="Title 10">
            <a:extLst>
              <a:ext uri="{FF2B5EF4-FFF2-40B4-BE49-F238E27FC236}">
                <a16:creationId xmlns:a16="http://schemas.microsoft.com/office/drawing/2014/main" id="{8E2A1A15-196D-5D00-FA3E-61246C33C83A}"/>
              </a:ext>
            </a:extLst>
          </p:cNvPr>
          <p:cNvSpPr>
            <a:spLocks noGrp="1"/>
          </p:cNvSpPr>
          <p:nvPr>
            <p:ph type="title"/>
          </p:nvPr>
        </p:nvSpPr>
        <p:spPr>
          <a:xfrm>
            <a:off x="989325" y="-72046"/>
            <a:ext cx="7620000" cy="1143000"/>
          </a:xfrm>
        </p:spPr>
        <p:txBody>
          <a:bodyPr/>
          <a:lstStyle/>
          <a:p>
            <a:r>
              <a:rPr lang="en-US" sz="2800" dirty="0">
                <a:solidFill>
                  <a:schemeClr val="tx1">
                    <a:lumMod val="90000"/>
                    <a:lumOff val="10000"/>
                  </a:schemeClr>
                </a:solidFill>
                <a:latin typeface="Times New Roman" panose="02020603050405020304" pitchFamily="18" charset="0"/>
                <a:cs typeface="Times New Roman" panose="02020603050405020304" pitchFamily="18" charset="0"/>
              </a:rPr>
              <a:t>Relational Database Models</a:t>
            </a:r>
            <a:endParaRPr lang="en-PK" sz="2800" dirty="0">
              <a:solidFill>
                <a:schemeClr val="tx1">
                  <a:lumMod val="90000"/>
                  <a:lumOff val="10000"/>
                </a:schemeClr>
              </a:solidFill>
            </a:endParaRPr>
          </a:p>
        </p:txBody>
      </p:sp>
      <p:sp>
        <p:nvSpPr>
          <p:cNvPr id="2" name="Rectangle 1">
            <a:extLst>
              <a:ext uri="{FF2B5EF4-FFF2-40B4-BE49-F238E27FC236}">
                <a16:creationId xmlns:a16="http://schemas.microsoft.com/office/drawing/2014/main" id="{B6C393C8-DFD8-A131-801C-563D577FE310}"/>
              </a:ext>
            </a:extLst>
          </p:cNvPr>
          <p:cNvSpPr/>
          <p:nvPr/>
        </p:nvSpPr>
        <p:spPr>
          <a:xfrm>
            <a:off x="1321787" y="888074"/>
            <a:ext cx="6831613" cy="2102776"/>
          </a:xfrm>
          <a:prstGeom prst="rect">
            <a:avLst/>
          </a:prstGeom>
          <a:solidFill>
            <a:schemeClr val="accent1">
              <a:lumMod val="20000"/>
              <a:lumOff val="80000"/>
            </a:schemeClr>
          </a:solidFill>
          <a:ln w="28575">
            <a:solidFill>
              <a:srgbClr val="4F81BD"/>
            </a:solidFill>
          </a:ln>
        </p:spPr>
        <p:style>
          <a:lnRef idx="1">
            <a:schemeClr val="accent1"/>
          </a:lnRef>
          <a:fillRef idx="2">
            <a:schemeClr val="accent1"/>
          </a:fillRef>
          <a:effectRef idx="1">
            <a:schemeClr val="accent1"/>
          </a:effectRef>
          <a:fontRef idx="minor">
            <a:schemeClr val="dk1"/>
          </a:fontRef>
        </p:style>
        <p:txBody>
          <a:bodyPr rtlCol="0" anchor="t"/>
          <a:lstStyle/>
          <a:p>
            <a:pPr algn="ctr"/>
            <a:endParaRPr lang="en-US" dirty="0"/>
          </a:p>
          <a:p>
            <a:pPr algn="ctr"/>
            <a:endParaRPr lang="en-US" sz="1100" dirty="0"/>
          </a:p>
          <a:p>
            <a:pPr marL="285750" indent="-285750" algn="just">
              <a:spcAft>
                <a:spcPts val="600"/>
              </a:spcAft>
              <a:buFont typeface="Arial" panose="020B0604020202020204" pitchFamily="34" charset="0"/>
              <a:buChar char="•"/>
            </a:pPr>
            <a:r>
              <a:rPr lang="en-US" dirty="0"/>
              <a:t>Primary key is the most important feature of database that is </a:t>
            </a:r>
            <a:r>
              <a:rPr lang="en-US" b="1" dirty="0"/>
              <a:t>selected by database Administrator </a:t>
            </a:r>
            <a:r>
              <a:rPr lang="en-US" dirty="0"/>
              <a:t>to uniquely identify all records.</a:t>
            </a:r>
          </a:p>
          <a:p>
            <a:pPr marL="285750" indent="-285750" algn="just">
              <a:spcAft>
                <a:spcPts val="600"/>
              </a:spcAft>
              <a:buFont typeface="Arial" panose="020B0604020202020204" pitchFamily="34" charset="0"/>
              <a:buChar char="•"/>
            </a:pPr>
            <a:r>
              <a:rPr lang="en-US" dirty="0"/>
              <a:t>Each </a:t>
            </a:r>
            <a:r>
              <a:rPr lang="en-US" b="1" dirty="0"/>
              <a:t>table</a:t>
            </a:r>
            <a:r>
              <a:rPr lang="en-US" dirty="0"/>
              <a:t> can have only </a:t>
            </a:r>
            <a:r>
              <a:rPr lang="en-US" b="1" dirty="0"/>
              <a:t>one primary key</a:t>
            </a:r>
            <a:r>
              <a:rPr lang="en-US" dirty="0"/>
              <a:t>.</a:t>
            </a:r>
          </a:p>
          <a:p>
            <a:pPr marL="285750" indent="-285750" algn="just">
              <a:spcAft>
                <a:spcPts val="600"/>
              </a:spcAft>
              <a:buFont typeface="Arial" panose="020B0604020202020204" pitchFamily="34" charset="0"/>
              <a:buChar char="•"/>
            </a:pPr>
            <a:r>
              <a:rPr lang="en-US" dirty="0"/>
              <a:t>If there are multiple candidate key then one primary key is selected out of them.</a:t>
            </a:r>
          </a:p>
        </p:txBody>
      </p:sp>
      <p:sp>
        <p:nvSpPr>
          <p:cNvPr id="3" name="Rectangle 2">
            <a:extLst>
              <a:ext uri="{FF2B5EF4-FFF2-40B4-BE49-F238E27FC236}">
                <a16:creationId xmlns:a16="http://schemas.microsoft.com/office/drawing/2014/main" id="{A5131C85-AFCB-9F73-6376-3BFC88E8CDA7}"/>
              </a:ext>
            </a:extLst>
          </p:cNvPr>
          <p:cNvSpPr/>
          <p:nvPr/>
        </p:nvSpPr>
        <p:spPr>
          <a:xfrm>
            <a:off x="1323062" y="888074"/>
            <a:ext cx="6831613"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PRIMARY KEY</a:t>
            </a:r>
          </a:p>
        </p:txBody>
      </p:sp>
      <p:pic>
        <p:nvPicPr>
          <p:cNvPr id="8" name="Picture 7">
            <a:extLst>
              <a:ext uri="{FF2B5EF4-FFF2-40B4-BE49-F238E27FC236}">
                <a16:creationId xmlns:a16="http://schemas.microsoft.com/office/drawing/2014/main" id="{8EA1D84B-C27F-97DE-F1C3-25ECDCA9FF9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Lst>
          </a:blip>
          <a:stretch>
            <a:fillRect/>
          </a:stretch>
        </p:blipFill>
        <p:spPr>
          <a:xfrm>
            <a:off x="1321788" y="2990850"/>
            <a:ext cx="6831612" cy="3638550"/>
          </a:xfrm>
          <a:prstGeom prst="rect">
            <a:avLst/>
          </a:prstGeom>
          <a:ln w="19050">
            <a:solidFill>
              <a:schemeClr val="accent1"/>
            </a:solidFill>
          </a:ln>
        </p:spPr>
      </p:pic>
    </p:spTree>
    <p:extLst>
      <p:ext uri="{BB962C8B-B14F-4D97-AF65-F5344CB8AC3E}">
        <p14:creationId xmlns:p14="http://schemas.microsoft.com/office/powerpoint/2010/main" val="17451774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3FC369-0E18-5BCC-EFC0-E5E722C27F46}"/>
              </a:ext>
            </a:extLst>
          </p:cNvPr>
          <p:cNvSpPr>
            <a:spLocks noGrp="1"/>
          </p:cNvSpPr>
          <p:nvPr>
            <p:ph type="sldNum" sz="quarter" idx="12"/>
          </p:nvPr>
        </p:nvSpPr>
        <p:spPr/>
        <p:txBody>
          <a:bodyPr/>
          <a:lstStyle/>
          <a:p>
            <a:fld id="{B6F15528-21DE-4FAA-801E-634DDDAF4B2B}" type="slidenum">
              <a:rPr lang="en-US" smtClean="0"/>
              <a:pPr/>
              <a:t>34</a:t>
            </a:fld>
            <a:endParaRPr lang="en-US"/>
          </a:p>
        </p:txBody>
      </p:sp>
      <p:sp>
        <p:nvSpPr>
          <p:cNvPr id="11" name="Title 10">
            <a:extLst>
              <a:ext uri="{FF2B5EF4-FFF2-40B4-BE49-F238E27FC236}">
                <a16:creationId xmlns:a16="http://schemas.microsoft.com/office/drawing/2014/main" id="{8E2A1A15-196D-5D00-FA3E-61246C33C83A}"/>
              </a:ext>
            </a:extLst>
          </p:cNvPr>
          <p:cNvSpPr>
            <a:spLocks noGrp="1"/>
          </p:cNvSpPr>
          <p:nvPr>
            <p:ph type="title"/>
          </p:nvPr>
        </p:nvSpPr>
        <p:spPr>
          <a:xfrm>
            <a:off x="989325" y="-72046"/>
            <a:ext cx="7620000" cy="1143000"/>
          </a:xfrm>
        </p:spPr>
        <p:txBody>
          <a:bodyPr/>
          <a:lstStyle/>
          <a:p>
            <a:r>
              <a:rPr lang="en-US" sz="2800" dirty="0">
                <a:solidFill>
                  <a:schemeClr val="tx1">
                    <a:lumMod val="90000"/>
                    <a:lumOff val="10000"/>
                  </a:schemeClr>
                </a:solidFill>
                <a:latin typeface="Times New Roman" panose="02020603050405020304" pitchFamily="18" charset="0"/>
                <a:cs typeface="Times New Roman" panose="02020603050405020304" pitchFamily="18" charset="0"/>
              </a:rPr>
              <a:t>Relational Database Models</a:t>
            </a:r>
            <a:endParaRPr lang="en-PK" sz="2800" dirty="0">
              <a:solidFill>
                <a:schemeClr val="tx1">
                  <a:lumMod val="90000"/>
                  <a:lumOff val="10000"/>
                </a:schemeClr>
              </a:solidFill>
            </a:endParaRPr>
          </a:p>
        </p:txBody>
      </p:sp>
      <p:sp>
        <p:nvSpPr>
          <p:cNvPr id="5" name="Rectangle 4">
            <a:extLst>
              <a:ext uri="{FF2B5EF4-FFF2-40B4-BE49-F238E27FC236}">
                <a16:creationId xmlns:a16="http://schemas.microsoft.com/office/drawing/2014/main" id="{47F341D0-D4EB-9057-4EA7-7C62CC9CA02C}"/>
              </a:ext>
            </a:extLst>
          </p:cNvPr>
          <p:cNvSpPr/>
          <p:nvPr/>
        </p:nvSpPr>
        <p:spPr>
          <a:xfrm>
            <a:off x="670726" y="822370"/>
            <a:ext cx="7620000" cy="2606629"/>
          </a:xfrm>
          <a:prstGeom prst="rect">
            <a:avLst/>
          </a:prstGeom>
          <a:solidFill>
            <a:schemeClr val="accent1">
              <a:lumMod val="20000"/>
              <a:lumOff val="80000"/>
            </a:schemeClr>
          </a:solidFill>
          <a:ln w="28575">
            <a:solidFill>
              <a:srgbClr val="4F81BD"/>
            </a:solidFill>
          </a:ln>
        </p:spPr>
        <p:style>
          <a:lnRef idx="1">
            <a:schemeClr val="accent1"/>
          </a:lnRef>
          <a:fillRef idx="2">
            <a:schemeClr val="accent1"/>
          </a:fillRef>
          <a:effectRef idx="1">
            <a:schemeClr val="accent1"/>
          </a:effectRef>
          <a:fontRef idx="minor">
            <a:schemeClr val="dk1"/>
          </a:fontRef>
        </p:style>
        <p:txBody>
          <a:bodyPr rtlCol="0" anchor="t"/>
          <a:lstStyle/>
          <a:p>
            <a:pPr algn="ctr"/>
            <a:endParaRPr lang="en-US" dirty="0"/>
          </a:p>
          <a:p>
            <a:pPr algn="ctr"/>
            <a:endParaRPr lang="en-US" sz="1100" dirty="0"/>
          </a:p>
          <a:p>
            <a:pPr marL="285750" indent="-285750" algn="just">
              <a:spcAft>
                <a:spcPts val="600"/>
              </a:spcAft>
              <a:buFont typeface="Arial" panose="020B0604020202020204" pitchFamily="34" charset="0"/>
              <a:buChar char="•"/>
            </a:pPr>
            <a:r>
              <a:rPr lang="en-US" dirty="0"/>
              <a:t>In previous slide we have studied that primary key is selected out of the candidate keys </a:t>
            </a:r>
          </a:p>
          <a:p>
            <a:pPr marL="285750" indent="-285750" algn="just">
              <a:spcAft>
                <a:spcPts val="600"/>
              </a:spcAft>
              <a:buFont typeface="Arial" panose="020B0604020202020204" pitchFamily="34" charset="0"/>
              <a:buChar char="•"/>
            </a:pPr>
            <a:r>
              <a:rPr lang="en-US" b="1" dirty="0"/>
              <a:t>For Example</a:t>
            </a:r>
            <a:r>
              <a:rPr lang="en-US" dirty="0"/>
              <a:t>: As we have two candidate keys in following table Student_ID and </a:t>
            </a:r>
            <a:r>
              <a:rPr lang="en-US" dirty="0" err="1"/>
              <a:t>Student_SSN</a:t>
            </a:r>
            <a:r>
              <a:rPr lang="en-US" dirty="0"/>
              <a:t> </a:t>
            </a:r>
          </a:p>
          <a:p>
            <a:pPr marL="285750" indent="-285750" algn="just">
              <a:spcAft>
                <a:spcPts val="600"/>
              </a:spcAft>
              <a:buFont typeface="Arial" panose="020B0604020202020204" pitchFamily="34" charset="0"/>
              <a:buChar char="•"/>
            </a:pPr>
            <a:r>
              <a:rPr lang="en-US" dirty="0"/>
              <a:t>If </a:t>
            </a:r>
            <a:r>
              <a:rPr lang="en-US" b="1" dirty="0"/>
              <a:t>we have selected Student_ID as primary key </a:t>
            </a:r>
            <a:r>
              <a:rPr lang="en-US" dirty="0"/>
              <a:t>in following table</a:t>
            </a:r>
          </a:p>
          <a:p>
            <a:pPr marL="285750" indent="-285750" algn="just">
              <a:spcAft>
                <a:spcPts val="600"/>
              </a:spcAft>
              <a:buFont typeface="Arial" panose="020B0604020202020204" pitchFamily="34" charset="0"/>
              <a:buChar char="•"/>
            </a:pPr>
            <a:r>
              <a:rPr lang="en-US" dirty="0"/>
              <a:t>Then </a:t>
            </a:r>
            <a:r>
              <a:rPr lang="en-US" b="1" dirty="0"/>
              <a:t>Student_SSN will become Alternate key </a:t>
            </a:r>
            <a:r>
              <a:rPr lang="en-US" dirty="0"/>
              <a:t>for the following table.</a:t>
            </a:r>
          </a:p>
        </p:txBody>
      </p:sp>
      <p:sp>
        <p:nvSpPr>
          <p:cNvPr id="6" name="Rectangle 5">
            <a:extLst>
              <a:ext uri="{FF2B5EF4-FFF2-40B4-BE49-F238E27FC236}">
                <a16:creationId xmlns:a16="http://schemas.microsoft.com/office/drawing/2014/main" id="{F8CB0485-B580-A02E-37E2-137574B5A296}"/>
              </a:ext>
            </a:extLst>
          </p:cNvPr>
          <p:cNvSpPr/>
          <p:nvPr/>
        </p:nvSpPr>
        <p:spPr>
          <a:xfrm>
            <a:off x="672001" y="822371"/>
            <a:ext cx="7618725"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ALTERNATE KEY</a:t>
            </a:r>
          </a:p>
        </p:txBody>
      </p:sp>
      <p:pic>
        <p:nvPicPr>
          <p:cNvPr id="7" name="Picture 6">
            <a:extLst>
              <a:ext uri="{FF2B5EF4-FFF2-40B4-BE49-F238E27FC236}">
                <a16:creationId xmlns:a16="http://schemas.microsoft.com/office/drawing/2014/main" id="{5AA165D2-C45E-9CA8-7DBE-0E0198E043F3}"/>
              </a:ext>
            </a:extLst>
          </p:cNvPr>
          <p:cNvPicPr>
            <a:picLocks noChangeAspect="1"/>
          </p:cNvPicPr>
          <p:nvPr/>
        </p:nvPicPr>
        <p:blipFill>
          <a:blip r:embed="rId2"/>
          <a:stretch>
            <a:fillRect/>
          </a:stretch>
        </p:blipFill>
        <p:spPr>
          <a:xfrm>
            <a:off x="670726" y="3429000"/>
            <a:ext cx="7619999" cy="3276600"/>
          </a:xfrm>
          <a:prstGeom prst="rect">
            <a:avLst/>
          </a:prstGeom>
        </p:spPr>
      </p:pic>
    </p:spTree>
    <p:extLst>
      <p:ext uri="{BB962C8B-B14F-4D97-AF65-F5344CB8AC3E}">
        <p14:creationId xmlns:p14="http://schemas.microsoft.com/office/powerpoint/2010/main" val="6708948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3FC369-0E18-5BCC-EFC0-E5E722C27F46}"/>
              </a:ext>
            </a:extLst>
          </p:cNvPr>
          <p:cNvSpPr>
            <a:spLocks noGrp="1"/>
          </p:cNvSpPr>
          <p:nvPr>
            <p:ph type="sldNum" sz="quarter" idx="12"/>
          </p:nvPr>
        </p:nvSpPr>
        <p:spPr>
          <a:xfrm>
            <a:off x="8534400" y="5638800"/>
            <a:ext cx="548640" cy="396240"/>
          </a:xfrm>
        </p:spPr>
        <p:txBody>
          <a:bodyPr/>
          <a:lstStyle/>
          <a:p>
            <a:fld id="{B6F15528-21DE-4FAA-801E-634DDDAF4B2B}" type="slidenum">
              <a:rPr lang="en-US" smtClean="0"/>
              <a:pPr/>
              <a:t>35</a:t>
            </a:fld>
            <a:endParaRPr lang="en-US"/>
          </a:p>
        </p:txBody>
      </p:sp>
      <p:sp>
        <p:nvSpPr>
          <p:cNvPr id="11" name="Title 10">
            <a:extLst>
              <a:ext uri="{FF2B5EF4-FFF2-40B4-BE49-F238E27FC236}">
                <a16:creationId xmlns:a16="http://schemas.microsoft.com/office/drawing/2014/main" id="{8E2A1A15-196D-5D00-FA3E-61246C33C83A}"/>
              </a:ext>
            </a:extLst>
          </p:cNvPr>
          <p:cNvSpPr>
            <a:spLocks noGrp="1"/>
          </p:cNvSpPr>
          <p:nvPr>
            <p:ph type="title"/>
          </p:nvPr>
        </p:nvSpPr>
        <p:spPr>
          <a:xfrm>
            <a:off x="609600" y="-152400"/>
            <a:ext cx="7620000" cy="1143000"/>
          </a:xfrm>
        </p:spPr>
        <p:txBody>
          <a:bodyPr/>
          <a:lstStyle/>
          <a:p>
            <a:r>
              <a:rPr lang="en-US" sz="2800" dirty="0">
                <a:solidFill>
                  <a:schemeClr val="tx1">
                    <a:lumMod val="90000"/>
                    <a:lumOff val="10000"/>
                  </a:schemeClr>
                </a:solidFill>
                <a:latin typeface="Times New Roman" panose="02020603050405020304" pitchFamily="18" charset="0"/>
                <a:cs typeface="Times New Roman" panose="02020603050405020304" pitchFamily="18" charset="0"/>
              </a:rPr>
              <a:t>Relational Database Models</a:t>
            </a:r>
            <a:endParaRPr lang="en-PK" sz="2800" dirty="0">
              <a:solidFill>
                <a:schemeClr val="tx1">
                  <a:lumMod val="90000"/>
                  <a:lumOff val="10000"/>
                </a:schemeClr>
              </a:solidFill>
            </a:endParaRPr>
          </a:p>
        </p:txBody>
      </p:sp>
      <p:sp>
        <p:nvSpPr>
          <p:cNvPr id="9" name="Rectangle 8">
            <a:extLst>
              <a:ext uri="{FF2B5EF4-FFF2-40B4-BE49-F238E27FC236}">
                <a16:creationId xmlns:a16="http://schemas.microsoft.com/office/drawing/2014/main" id="{0930B242-556F-C6CF-BC54-A50B86CDAAF1}"/>
              </a:ext>
            </a:extLst>
          </p:cNvPr>
          <p:cNvSpPr/>
          <p:nvPr/>
        </p:nvSpPr>
        <p:spPr>
          <a:xfrm>
            <a:off x="839475" y="681646"/>
            <a:ext cx="6984013" cy="2540926"/>
          </a:xfrm>
          <a:prstGeom prst="rect">
            <a:avLst/>
          </a:prstGeom>
          <a:solidFill>
            <a:schemeClr val="accent1">
              <a:lumMod val="20000"/>
              <a:lumOff val="80000"/>
            </a:schemeClr>
          </a:solidFill>
          <a:ln w="28575">
            <a:solidFill>
              <a:srgbClr val="4F81BD"/>
            </a:solidFill>
          </a:ln>
        </p:spPr>
        <p:style>
          <a:lnRef idx="1">
            <a:schemeClr val="accent1"/>
          </a:lnRef>
          <a:fillRef idx="2">
            <a:schemeClr val="accent1"/>
          </a:fillRef>
          <a:effectRef idx="1">
            <a:schemeClr val="accent1"/>
          </a:effectRef>
          <a:fontRef idx="minor">
            <a:schemeClr val="dk1"/>
          </a:fontRef>
        </p:style>
        <p:txBody>
          <a:bodyPr rtlCol="0" anchor="t"/>
          <a:lstStyle/>
          <a:p>
            <a:pPr algn="ctr"/>
            <a:endParaRPr lang="en-US" dirty="0"/>
          </a:p>
          <a:p>
            <a:pPr algn="ctr"/>
            <a:endParaRPr lang="en-US" sz="400" dirty="0"/>
          </a:p>
          <a:p>
            <a:pPr marL="285750" indent="-285750" algn="just">
              <a:buFont typeface="Arial" panose="020B0604020202020204" pitchFamily="34" charset="0"/>
              <a:buChar char="•"/>
            </a:pPr>
            <a:r>
              <a:rPr lang="en-US" sz="1600" b="1" dirty="0"/>
              <a:t>To understand Surrogate </a:t>
            </a:r>
            <a:r>
              <a:rPr lang="en-US" sz="1600" dirty="0"/>
              <a:t>Key first we need to understand the natural key</a:t>
            </a:r>
          </a:p>
          <a:p>
            <a:pPr marL="285750" indent="-285750" algn="just">
              <a:buFont typeface="Arial" panose="020B0604020202020204" pitchFamily="34" charset="0"/>
              <a:buChar char="•"/>
            </a:pPr>
            <a:r>
              <a:rPr lang="en-US" sz="1600" b="1" dirty="0"/>
              <a:t>Natural keys </a:t>
            </a:r>
            <a:r>
              <a:rPr lang="en-US" sz="1600" dirty="0"/>
              <a:t>are basically those attributes who </a:t>
            </a:r>
            <a:r>
              <a:rPr lang="en-US" sz="1600" b="1" dirty="0"/>
              <a:t>don’t have redundant value </a:t>
            </a:r>
            <a:r>
              <a:rPr lang="en-US" sz="1600" dirty="0"/>
              <a:t>and they </a:t>
            </a:r>
            <a:r>
              <a:rPr lang="en-US" sz="1600" b="1" dirty="0"/>
              <a:t>actually belong to the nature and type of entity</a:t>
            </a:r>
            <a:r>
              <a:rPr lang="en-US" sz="1600" dirty="0"/>
              <a:t>. In other words their inclusion helps in identifying the type of entity.</a:t>
            </a:r>
          </a:p>
          <a:p>
            <a:pPr marL="285750" indent="-285750" algn="just">
              <a:buFont typeface="Arial" panose="020B0604020202020204" pitchFamily="34" charset="0"/>
              <a:buChar char="•"/>
            </a:pPr>
            <a:r>
              <a:rPr lang="en-US" sz="1600" dirty="0"/>
              <a:t>Now </a:t>
            </a:r>
            <a:r>
              <a:rPr lang="en-US" sz="1600" b="1" dirty="0"/>
              <a:t>if a table don’t have any natural attribute </a:t>
            </a:r>
            <a:r>
              <a:rPr lang="en-US" sz="1600" dirty="0"/>
              <a:t>with unique values. Then </a:t>
            </a:r>
            <a:r>
              <a:rPr lang="en-US" sz="1600" b="1" dirty="0"/>
              <a:t>we add a new attribute to uniquely identify</a:t>
            </a:r>
            <a:r>
              <a:rPr lang="en-US" sz="1600" dirty="0"/>
              <a:t> all attributes as shown in following table.</a:t>
            </a:r>
          </a:p>
          <a:p>
            <a:pPr marL="285750" indent="-285750" algn="just">
              <a:buFont typeface="Arial" panose="020B0604020202020204" pitchFamily="34" charset="0"/>
              <a:buChar char="•"/>
            </a:pPr>
            <a:r>
              <a:rPr lang="en-US" sz="1600" dirty="0"/>
              <a:t>That </a:t>
            </a:r>
            <a:r>
              <a:rPr lang="en-US" sz="1600" b="1" dirty="0"/>
              <a:t>new attribute will be called as Surrogate Key </a:t>
            </a:r>
            <a:r>
              <a:rPr lang="en-US" sz="1600" dirty="0"/>
              <a:t>which will act like the </a:t>
            </a:r>
            <a:r>
              <a:rPr lang="en-US" sz="1600" b="1" dirty="0"/>
              <a:t>primary key</a:t>
            </a:r>
            <a:r>
              <a:rPr lang="en-US" sz="1600" dirty="0"/>
              <a:t>.</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endParaRPr lang="en-US" sz="1600" dirty="0"/>
          </a:p>
        </p:txBody>
      </p:sp>
      <p:sp>
        <p:nvSpPr>
          <p:cNvPr id="10" name="Rectangle 9">
            <a:extLst>
              <a:ext uri="{FF2B5EF4-FFF2-40B4-BE49-F238E27FC236}">
                <a16:creationId xmlns:a16="http://schemas.microsoft.com/office/drawing/2014/main" id="{5E584670-F892-F81F-0BEE-C9CAB354C141}"/>
              </a:ext>
            </a:extLst>
          </p:cNvPr>
          <p:cNvSpPr/>
          <p:nvPr/>
        </p:nvSpPr>
        <p:spPr>
          <a:xfrm>
            <a:off x="840750" y="681646"/>
            <a:ext cx="6984013" cy="365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SURROGATE KEY</a:t>
            </a:r>
          </a:p>
        </p:txBody>
      </p:sp>
      <p:pic>
        <p:nvPicPr>
          <p:cNvPr id="12" name="Picture 2">
            <a:extLst>
              <a:ext uri="{FF2B5EF4-FFF2-40B4-BE49-F238E27FC236}">
                <a16:creationId xmlns:a16="http://schemas.microsoft.com/office/drawing/2014/main" id="{341595F7-19CD-156E-34CB-00DB07001A6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839475" y="3301497"/>
            <a:ext cx="6984013" cy="3399949"/>
          </a:xfrm>
          <a:prstGeom prst="rect">
            <a:avLst/>
          </a:prstGeom>
          <a:noFill/>
          <a:ln w="1905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0775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D85F19E-4A07-B906-CE76-282AA8C67FA6}"/>
              </a:ext>
            </a:extLst>
          </p:cNvPr>
          <p:cNvSpPr>
            <a:spLocks noGrp="1"/>
          </p:cNvSpPr>
          <p:nvPr>
            <p:ph type="title"/>
          </p:nvPr>
        </p:nvSpPr>
        <p:spPr>
          <a:xfrm>
            <a:off x="533400" y="484163"/>
            <a:ext cx="7620000" cy="1143000"/>
          </a:xfrm>
        </p:spPr>
        <p:txBody>
          <a:bodyPr anchor="ctr">
            <a:normAutofit/>
          </a:bodyPr>
          <a:lstStyle/>
          <a:p>
            <a:pPr lvl="0">
              <a:lnSpc>
                <a:spcPct val="90000"/>
              </a:lnSpc>
            </a:pPr>
            <a:r>
              <a:rPr lang="en-US" sz="3600" dirty="0"/>
              <a:t>Any Questions??</a:t>
            </a:r>
            <a:br>
              <a:rPr lang="en-US" sz="3600" dirty="0"/>
            </a:br>
            <a:endParaRPr lang="en-US" sz="3600" dirty="0"/>
          </a:p>
        </p:txBody>
      </p:sp>
      <p:pic>
        <p:nvPicPr>
          <p:cNvPr id="6" name="Picture 5" descr="Yellow question mark">
            <a:extLst>
              <a:ext uri="{FF2B5EF4-FFF2-40B4-BE49-F238E27FC236}">
                <a16:creationId xmlns:a16="http://schemas.microsoft.com/office/drawing/2014/main" id="{0E6B5CA1-EEBA-A332-5F44-DDA532F6A2B0}"/>
              </a:ext>
            </a:extLst>
          </p:cNvPr>
          <p:cNvPicPr>
            <a:picLocks noChangeAspect="1"/>
          </p:cNvPicPr>
          <p:nvPr/>
        </p:nvPicPr>
        <p:blipFill>
          <a:blip r:embed="rId2"/>
          <a:srcRect l="4762" r="2" b="2"/>
          <a:stretch/>
        </p:blipFill>
        <p:spPr>
          <a:xfrm>
            <a:off x="457200" y="1600200"/>
            <a:ext cx="7620000" cy="4800600"/>
          </a:xfrm>
          <a:prstGeom prst="rect">
            <a:avLst/>
          </a:prstGeom>
          <a:noFill/>
        </p:spPr>
      </p:pic>
      <p:sp>
        <p:nvSpPr>
          <p:cNvPr id="4" name="Slide Number Placeholder 3">
            <a:extLst>
              <a:ext uri="{FF2B5EF4-FFF2-40B4-BE49-F238E27FC236}">
                <a16:creationId xmlns:a16="http://schemas.microsoft.com/office/drawing/2014/main" id="{445BB11D-0FB2-E09B-07C0-448FAD10BED0}"/>
              </a:ext>
            </a:extLst>
          </p:cNvPr>
          <p:cNvSpPr>
            <a:spLocks noGrp="1"/>
          </p:cNvSpPr>
          <p:nvPr>
            <p:ph type="sldNum" sz="quarter" idx="12"/>
          </p:nvPr>
        </p:nvSpPr>
        <p:spPr>
          <a:xfrm>
            <a:off x="8531788" y="5648960"/>
            <a:ext cx="548640" cy="396240"/>
          </a:xfrm>
        </p:spPr>
        <p:txBody>
          <a:bodyPr anchor="ctr">
            <a:normAutofit/>
          </a:bodyPr>
          <a:lstStyle/>
          <a:p>
            <a:pPr>
              <a:spcAft>
                <a:spcPts val="600"/>
              </a:spcAft>
            </a:pPr>
            <a:fld id="{B6F15528-21DE-4FAA-801E-634DDDAF4B2B}" type="slidenum">
              <a:rPr lang="en-US" smtClean="0"/>
              <a:pPr>
                <a:spcAft>
                  <a:spcPts val="600"/>
                </a:spcAft>
              </a:pPr>
              <a:t>36</a:t>
            </a:fld>
            <a:endParaRPr lang="en-US"/>
          </a:p>
        </p:txBody>
      </p:sp>
    </p:spTree>
    <p:extLst>
      <p:ext uri="{BB962C8B-B14F-4D97-AF65-F5344CB8AC3E}">
        <p14:creationId xmlns:p14="http://schemas.microsoft.com/office/powerpoint/2010/main" val="406721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8ACB7-4E28-4D16-9CDA-448D5A1270AF}"/>
              </a:ext>
            </a:extLst>
          </p:cNvPr>
          <p:cNvSpPr>
            <a:spLocks noGrp="1"/>
          </p:cNvSpPr>
          <p:nvPr>
            <p:ph type="title"/>
          </p:nvPr>
        </p:nvSpPr>
        <p:spPr/>
        <p:txBody>
          <a:bodyPr/>
          <a:lstStyle/>
          <a:p>
            <a:r>
              <a:rPr lang="en-US" dirty="0">
                <a:latin typeface="Helvetica" panose="020B0604020202020204" pitchFamily="34" charset="0"/>
                <a:cs typeface="Helvetica" panose="020B0604020202020204" pitchFamily="34" charset="0"/>
              </a:rPr>
              <a:t>Important Note</a:t>
            </a:r>
          </a:p>
        </p:txBody>
      </p:sp>
      <p:pic>
        <p:nvPicPr>
          <p:cNvPr id="5" name="Picture 4">
            <a:extLst>
              <a:ext uri="{FF2B5EF4-FFF2-40B4-BE49-F238E27FC236}">
                <a16:creationId xmlns:a16="http://schemas.microsoft.com/office/drawing/2014/main" id="{5C5487A1-E33A-4FC4-A4CF-581211F1DD62}"/>
              </a:ext>
            </a:extLst>
          </p:cNvPr>
          <p:cNvPicPr>
            <a:picLocks noChangeAspect="1"/>
          </p:cNvPicPr>
          <p:nvPr/>
        </p:nvPicPr>
        <p:blipFill rotWithShape="1">
          <a:blip r:embed="rId2">
            <a:extLst>
              <a:ext uri="{28A0092B-C50C-407E-A947-70E740481C1C}">
                <a14:useLocalDpi xmlns:a14="http://schemas.microsoft.com/office/drawing/2010/main" val="0"/>
              </a:ext>
            </a:extLst>
          </a:blip>
          <a:srcRect b="65465"/>
          <a:stretch/>
        </p:blipFill>
        <p:spPr>
          <a:xfrm>
            <a:off x="295276" y="2024341"/>
            <a:ext cx="7943848" cy="1143000"/>
          </a:xfrm>
          <a:prstGeom prst="rect">
            <a:avLst/>
          </a:prstGeom>
        </p:spPr>
      </p:pic>
      <p:pic>
        <p:nvPicPr>
          <p:cNvPr id="6" name="Picture 5">
            <a:extLst>
              <a:ext uri="{FF2B5EF4-FFF2-40B4-BE49-F238E27FC236}">
                <a16:creationId xmlns:a16="http://schemas.microsoft.com/office/drawing/2014/main" id="{9629C3E4-2C20-4039-B3BE-A013C0CEEECB}"/>
              </a:ext>
            </a:extLst>
          </p:cNvPr>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t="55202" r="56637"/>
          <a:stretch/>
        </p:blipFill>
        <p:spPr>
          <a:xfrm>
            <a:off x="916997" y="3429001"/>
            <a:ext cx="3104285" cy="1289579"/>
          </a:xfrm>
          <a:prstGeom prst="rect">
            <a:avLst/>
          </a:prstGeom>
        </p:spPr>
      </p:pic>
      <p:pic>
        <p:nvPicPr>
          <p:cNvPr id="7" name="Picture 6">
            <a:extLst>
              <a:ext uri="{FF2B5EF4-FFF2-40B4-BE49-F238E27FC236}">
                <a16:creationId xmlns:a16="http://schemas.microsoft.com/office/drawing/2014/main" id="{6E78CB8C-DA15-4B5B-B3AD-EB199893841B}"/>
              </a:ext>
            </a:extLst>
          </p:cNvPr>
          <p:cNvPicPr>
            <a:picLocks noChangeAspect="1"/>
          </p:cNvPicPr>
          <p:nvPr/>
        </p:nvPicPr>
        <p:blipFill rotWithShape="1">
          <a:blip r:embed="rId3"/>
          <a:srcRect l="43833"/>
          <a:stretch/>
        </p:blipFill>
        <p:spPr>
          <a:xfrm>
            <a:off x="4379769" y="3323916"/>
            <a:ext cx="4021799" cy="1499746"/>
          </a:xfrm>
          <a:prstGeom prst="rect">
            <a:avLst/>
          </a:prstGeom>
        </p:spPr>
      </p:pic>
      <p:sp>
        <p:nvSpPr>
          <p:cNvPr id="8" name="Rectangle 7">
            <a:extLst>
              <a:ext uri="{FF2B5EF4-FFF2-40B4-BE49-F238E27FC236}">
                <a16:creationId xmlns:a16="http://schemas.microsoft.com/office/drawing/2014/main" id="{3FA8AFB6-60CC-4C70-A1D6-069467D7ED4B}"/>
              </a:ext>
            </a:extLst>
          </p:cNvPr>
          <p:cNvSpPr/>
          <p:nvPr/>
        </p:nvSpPr>
        <p:spPr>
          <a:xfrm>
            <a:off x="5618884" y="4153766"/>
            <a:ext cx="1971675" cy="303934"/>
          </a:xfrm>
          <a:prstGeom prst="rect">
            <a:avLst/>
          </a:prstGeom>
          <a:solidFill>
            <a:srgbClr val="5AC1D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350" b="1" dirty="0">
                <a:solidFill>
                  <a:schemeClr val="tx1"/>
                </a:solidFill>
              </a:rPr>
              <a:t>Fast Library</a:t>
            </a:r>
          </a:p>
        </p:txBody>
      </p:sp>
      <p:sp>
        <p:nvSpPr>
          <p:cNvPr id="3" name="Slide Number Placeholder 1">
            <a:extLst>
              <a:ext uri="{FF2B5EF4-FFF2-40B4-BE49-F238E27FC236}">
                <a16:creationId xmlns:a16="http://schemas.microsoft.com/office/drawing/2014/main" id="{E73032BE-D78D-70BA-6AFD-95D0E0EF99B2}"/>
              </a:ext>
            </a:extLst>
          </p:cNvPr>
          <p:cNvSpPr>
            <a:spLocks noGrp="1"/>
          </p:cNvSpPr>
          <p:nvPr>
            <p:ph type="sldNum" sz="quarter" idx="12"/>
          </p:nvPr>
        </p:nvSpPr>
        <p:spPr>
          <a:xfrm>
            <a:off x="8531788" y="5648960"/>
            <a:ext cx="548640" cy="396240"/>
          </a:xfrm>
        </p:spPr>
        <p:txBody>
          <a:bodyPr/>
          <a:lstStyle/>
          <a:p>
            <a:fld id="{9FF00B85-E731-41BC-A6EB-B0123EBE7C90}" type="slidenum">
              <a:rPr lang="en-US" smtClean="0"/>
              <a:pPr/>
              <a:t>4</a:t>
            </a:fld>
            <a:endParaRPr lang="en-US"/>
          </a:p>
        </p:txBody>
      </p:sp>
    </p:spTree>
    <p:extLst>
      <p:ext uri="{BB962C8B-B14F-4D97-AF65-F5344CB8AC3E}">
        <p14:creationId xmlns:p14="http://schemas.microsoft.com/office/powerpoint/2010/main" val="130077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linds(horizont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par>
                                <p:cTn id="21" presetID="53" presetClass="entr" presetSubtype="16"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3"/>
          <p:cNvSpPr>
            <a:spLocks noGrp="1" noChangeArrowheads="1"/>
          </p:cNvSpPr>
          <p:nvPr>
            <p:ph type="title"/>
          </p:nvPr>
        </p:nvSpPr>
        <p:spPr>
          <a:xfrm>
            <a:off x="-457200" y="228600"/>
            <a:ext cx="7656922" cy="595312"/>
          </a:xfrm>
        </p:spPr>
        <p:txBody>
          <a:bodyPr>
            <a:normAutofit/>
          </a:bodyPr>
          <a:lstStyle/>
          <a:p>
            <a:pPr algn="ctr"/>
            <a:r>
              <a:rPr lang="en-US" sz="2400" dirty="0">
                <a:latin typeface="Helvetica" panose="020B0604020202020204" pitchFamily="34" charset="0"/>
                <a:cs typeface="Helvetica" panose="020B0604020202020204" pitchFamily="34" charset="0"/>
              </a:rPr>
              <a:t>Example#1  </a:t>
            </a:r>
            <a:r>
              <a:rPr lang="en-US" altLang="en-US" sz="2400" dirty="0">
                <a:latin typeface="Helvetica" panose="020B0604020202020204" pitchFamily="34" charset="0"/>
                <a:cs typeface="Helvetica" panose="020B0604020202020204" pitchFamily="34" charset="0"/>
              </a:rPr>
              <a:t>Requirements of the Company</a:t>
            </a:r>
          </a:p>
        </p:txBody>
      </p:sp>
      <p:sp>
        <p:nvSpPr>
          <p:cNvPr id="114690" name="Rectangle 2"/>
          <p:cNvSpPr>
            <a:spLocks noGrp="1" noChangeArrowheads="1"/>
          </p:cNvSpPr>
          <p:nvPr>
            <p:ph idx="1"/>
          </p:nvPr>
        </p:nvSpPr>
        <p:spPr>
          <a:xfrm>
            <a:off x="-152400" y="914400"/>
            <a:ext cx="8462913" cy="3613412"/>
          </a:xfrm>
        </p:spPr>
        <p:txBody>
          <a:bodyPr>
            <a:noAutofit/>
          </a:bodyPr>
          <a:lstStyle/>
          <a:p>
            <a:pPr marL="685800" lvl="1" indent="-342900" algn="just">
              <a:buFont typeface="+mj-lt"/>
              <a:buAutoNum type="arabicPeriod"/>
            </a:pPr>
            <a:r>
              <a:rPr lang="en-US" altLang="en-US" dirty="0">
                <a:latin typeface="Helvetica" panose="020B0604020202020204" pitchFamily="34" charset="0"/>
                <a:cs typeface="Helvetica" panose="020B0604020202020204" pitchFamily="34" charset="0"/>
              </a:rPr>
              <a:t>The company is organized into DEPARTMENTs. </a:t>
            </a:r>
          </a:p>
          <a:p>
            <a:pPr marL="685800" lvl="1" indent="-342900" algn="just">
              <a:buFont typeface="+mj-lt"/>
              <a:buAutoNum type="arabicPeriod"/>
            </a:pPr>
            <a:r>
              <a:rPr lang="en-US" altLang="en-US" dirty="0">
                <a:latin typeface="Helvetica" panose="020B0604020202020204" pitchFamily="34" charset="0"/>
                <a:cs typeface="Helvetica" panose="020B0604020202020204" pitchFamily="34" charset="0"/>
              </a:rPr>
              <a:t>Each department has a name, number and an employee who manages the department. </a:t>
            </a:r>
          </a:p>
          <a:p>
            <a:pPr marL="685800" lvl="1" indent="-342900" algn="just">
              <a:buFont typeface="+mj-lt"/>
              <a:buAutoNum type="arabicPeriod"/>
            </a:pPr>
            <a:r>
              <a:rPr lang="en-US" altLang="en-US" dirty="0">
                <a:latin typeface="Helvetica" panose="020B0604020202020204" pitchFamily="34" charset="0"/>
                <a:cs typeface="Helvetica" panose="020B0604020202020204" pitchFamily="34" charset="0"/>
              </a:rPr>
              <a:t>We keep track of the start date of the department manager. </a:t>
            </a:r>
          </a:p>
          <a:p>
            <a:pPr marL="685800" lvl="1" indent="-342900" algn="just">
              <a:buFont typeface="+mj-lt"/>
              <a:buAutoNum type="arabicPeriod"/>
            </a:pPr>
            <a:r>
              <a:rPr lang="en-US" altLang="en-US" dirty="0">
                <a:latin typeface="Helvetica" panose="020B0604020202020204" pitchFamily="34" charset="0"/>
                <a:cs typeface="Helvetica" panose="020B0604020202020204" pitchFamily="34" charset="0"/>
              </a:rPr>
              <a:t>Each department controls a number of PROJECTs. </a:t>
            </a:r>
          </a:p>
          <a:p>
            <a:pPr marL="685800" lvl="1" indent="-342900" algn="just">
              <a:buFont typeface="+mj-lt"/>
              <a:buAutoNum type="arabicPeriod"/>
            </a:pPr>
            <a:r>
              <a:rPr lang="en-US" altLang="en-US" dirty="0">
                <a:latin typeface="Helvetica" panose="020B0604020202020204" pitchFamily="34" charset="0"/>
                <a:cs typeface="Helvetica" panose="020B0604020202020204" pitchFamily="34" charset="0"/>
              </a:rPr>
              <a:t>Each project has a name, number and is located at a single location.</a:t>
            </a:r>
          </a:p>
          <a:p>
            <a:pPr marL="685800" lvl="1" indent="-342900" algn="just">
              <a:buFont typeface="+mj-lt"/>
              <a:buAutoNum type="arabicPeriod"/>
              <a:defRPr/>
            </a:pPr>
            <a:r>
              <a:rPr lang="en-US" dirty="0">
                <a:latin typeface="Helvetica" panose="020B0604020202020204" pitchFamily="34" charset="0"/>
                <a:cs typeface="Helvetica" panose="020B0604020202020204" pitchFamily="34" charset="0"/>
              </a:rPr>
              <a:t>We store each EMPLOYEE’s social security number, address, salary, gender, and birth-date. </a:t>
            </a:r>
          </a:p>
          <a:p>
            <a:pPr marL="685800" lvl="1" indent="-342900" algn="just">
              <a:buFont typeface="+mj-lt"/>
              <a:buAutoNum type="arabicPeriod"/>
              <a:defRPr/>
            </a:pPr>
            <a:r>
              <a:rPr lang="en-US" dirty="0">
                <a:latin typeface="Helvetica" panose="020B0604020202020204" pitchFamily="34" charset="0"/>
                <a:cs typeface="Helvetica" panose="020B0604020202020204" pitchFamily="34" charset="0"/>
              </a:rPr>
              <a:t>Each employee works for one department but may work on several projects. </a:t>
            </a:r>
          </a:p>
          <a:p>
            <a:pPr marL="685800" lvl="1" indent="-342900" algn="just">
              <a:buFont typeface="+mj-lt"/>
              <a:buAutoNum type="arabicPeriod"/>
              <a:defRPr/>
            </a:pPr>
            <a:r>
              <a:rPr lang="en-US" dirty="0">
                <a:latin typeface="Helvetica" panose="020B0604020202020204" pitchFamily="34" charset="0"/>
                <a:cs typeface="Helvetica" panose="020B0604020202020204" pitchFamily="34" charset="0"/>
              </a:rPr>
              <a:t>We keep track of the number of hours per week that an employee currently works on each project.</a:t>
            </a:r>
          </a:p>
          <a:p>
            <a:pPr marL="685800" lvl="1" indent="-342900" algn="just">
              <a:buFont typeface="+mj-lt"/>
              <a:buAutoNum type="arabicPeriod"/>
              <a:defRPr/>
            </a:pPr>
            <a:r>
              <a:rPr lang="en-US" dirty="0">
                <a:latin typeface="Helvetica" panose="020B0604020202020204" pitchFamily="34" charset="0"/>
                <a:cs typeface="Helvetica" panose="020B0604020202020204" pitchFamily="34" charset="0"/>
              </a:rPr>
              <a:t>We keep track of each employee’s direct supervisor.</a:t>
            </a:r>
          </a:p>
          <a:p>
            <a:pPr marL="685800" lvl="1" indent="-342900" algn="just">
              <a:buFont typeface="+mj-lt"/>
              <a:buAutoNum type="arabicPeriod"/>
              <a:defRPr/>
            </a:pPr>
            <a:r>
              <a:rPr lang="en-US" dirty="0">
                <a:latin typeface="Helvetica" panose="020B0604020202020204" pitchFamily="34" charset="0"/>
                <a:cs typeface="Helvetica" panose="020B0604020202020204" pitchFamily="34" charset="0"/>
              </a:rPr>
              <a:t>Each employee may have a number of DEPENDENTs. </a:t>
            </a:r>
          </a:p>
          <a:p>
            <a:pPr marL="685800" lvl="1" indent="-342900" algn="just">
              <a:buFont typeface="+mj-lt"/>
              <a:buAutoNum type="arabicPeriod"/>
              <a:defRPr/>
            </a:pPr>
            <a:r>
              <a:rPr lang="en-US" dirty="0">
                <a:latin typeface="Helvetica" panose="020B0604020202020204" pitchFamily="34" charset="0"/>
                <a:cs typeface="Helvetica" panose="020B0604020202020204" pitchFamily="34" charset="0"/>
              </a:rPr>
              <a:t>For each dependent, we keep track of their name, gender, birthdate, and relationship to employee.</a:t>
            </a:r>
          </a:p>
        </p:txBody>
      </p:sp>
      <p:sp>
        <p:nvSpPr>
          <p:cNvPr id="3" name="Slide Number Placeholder 1">
            <a:extLst>
              <a:ext uri="{FF2B5EF4-FFF2-40B4-BE49-F238E27FC236}">
                <a16:creationId xmlns:a16="http://schemas.microsoft.com/office/drawing/2014/main" id="{BA503544-581D-4DEE-DC0F-DA7696A9B7EE}"/>
              </a:ext>
            </a:extLst>
          </p:cNvPr>
          <p:cNvSpPr>
            <a:spLocks noGrp="1"/>
          </p:cNvSpPr>
          <p:nvPr>
            <p:ph type="sldNum" sz="quarter" idx="12"/>
          </p:nvPr>
        </p:nvSpPr>
        <p:spPr>
          <a:xfrm>
            <a:off x="8531788" y="5648960"/>
            <a:ext cx="548640" cy="396240"/>
          </a:xfrm>
        </p:spPr>
        <p:txBody>
          <a:bodyPr/>
          <a:lstStyle/>
          <a:p>
            <a:fld id="{9FF00B85-E731-41BC-A6EB-B0123EBE7C90}" type="slidenum">
              <a:rPr lang="en-US" smtClean="0"/>
              <a:pPr/>
              <a:t>5</a:t>
            </a:fld>
            <a:endParaRPr lang="en-US"/>
          </a:p>
        </p:txBody>
      </p:sp>
    </p:spTree>
    <p:extLst>
      <p:ext uri="{BB962C8B-B14F-4D97-AF65-F5344CB8AC3E}">
        <p14:creationId xmlns:p14="http://schemas.microsoft.com/office/powerpoint/2010/main" val="129406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4690"/>
                                        </p:tgtEl>
                                        <p:attrNameLst>
                                          <p:attrName>style.visibility</p:attrName>
                                        </p:attrNameLst>
                                      </p:cBhvr>
                                      <p:to>
                                        <p:strVal val="visible"/>
                                      </p:to>
                                    </p:set>
                                    <p:animEffect transition="in" filter="fade">
                                      <p:cBhvr>
                                        <p:cTn id="7" dur="500"/>
                                        <p:tgtEl>
                                          <p:spTgt spid="114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33E86-2537-455C-9942-A49F57346E25}"/>
              </a:ext>
            </a:extLst>
          </p:cNvPr>
          <p:cNvSpPr>
            <a:spLocks noGrp="1"/>
          </p:cNvSpPr>
          <p:nvPr>
            <p:ph type="title"/>
          </p:nvPr>
        </p:nvSpPr>
        <p:spPr>
          <a:xfrm>
            <a:off x="579120" y="914400"/>
            <a:ext cx="7620000" cy="1143000"/>
          </a:xfrm>
        </p:spPr>
        <p:txBody>
          <a:bodyPr/>
          <a:lstStyle/>
          <a:p>
            <a:r>
              <a:rPr lang="en-US" dirty="0">
                <a:latin typeface="Helvetica" panose="020B0604020202020204" pitchFamily="34" charset="0"/>
                <a:cs typeface="Helvetica" panose="020B0604020202020204" pitchFamily="34" charset="0"/>
              </a:rPr>
              <a:t>Steps to Create an ER Diagram</a:t>
            </a:r>
          </a:p>
        </p:txBody>
      </p:sp>
      <p:sp>
        <p:nvSpPr>
          <p:cNvPr id="3" name="Content Placeholder 2">
            <a:extLst>
              <a:ext uri="{FF2B5EF4-FFF2-40B4-BE49-F238E27FC236}">
                <a16:creationId xmlns:a16="http://schemas.microsoft.com/office/drawing/2014/main" id="{C4C41892-87C4-4631-ACBD-1AA4B168B3BD}"/>
              </a:ext>
            </a:extLst>
          </p:cNvPr>
          <p:cNvSpPr>
            <a:spLocks noGrp="1"/>
          </p:cNvSpPr>
          <p:nvPr>
            <p:ph idx="1"/>
          </p:nvPr>
        </p:nvSpPr>
        <p:spPr>
          <a:xfrm>
            <a:off x="609600" y="2590800"/>
            <a:ext cx="7620000" cy="2133600"/>
          </a:xfrm>
        </p:spPr>
        <p:txBody>
          <a:bodyPr/>
          <a:lstStyle/>
          <a:p>
            <a:pPr marL="385763" indent="-385763">
              <a:buFont typeface="+mj-lt"/>
              <a:buAutoNum type="arabicPeriod"/>
            </a:pPr>
            <a:r>
              <a:rPr lang="en-US" sz="1800" dirty="0">
                <a:latin typeface="Helvetica" panose="020B0604020202020204" pitchFamily="34" charset="0"/>
                <a:cs typeface="Helvetica" panose="020B0604020202020204" pitchFamily="34" charset="0"/>
              </a:rPr>
              <a:t>Entity Identification</a:t>
            </a:r>
          </a:p>
          <a:p>
            <a:pPr marL="385763" indent="-385763">
              <a:buFont typeface="+mj-lt"/>
              <a:buAutoNum type="arabicPeriod"/>
            </a:pPr>
            <a:r>
              <a:rPr lang="en-US" sz="1800" dirty="0">
                <a:latin typeface="Helvetica" panose="020B0604020202020204" pitchFamily="34" charset="0"/>
                <a:cs typeface="Helvetica" panose="020B0604020202020204" pitchFamily="34" charset="0"/>
              </a:rPr>
              <a:t>Relationship Identification</a:t>
            </a:r>
          </a:p>
          <a:p>
            <a:pPr marL="385763" indent="-385763">
              <a:buFont typeface="+mj-lt"/>
              <a:buAutoNum type="arabicPeriod"/>
            </a:pPr>
            <a:r>
              <a:rPr lang="en-US" sz="1800" dirty="0">
                <a:latin typeface="Helvetica" panose="020B0604020202020204" pitchFamily="34" charset="0"/>
                <a:cs typeface="Helvetica" panose="020B0604020202020204" pitchFamily="34" charset="0"/>
              </a:rPr>
              <a:t>Cardinality Identification</a:t>
            </a:r>
          </a:p>
          <a:p>
            <a:pPr marL="385763" indent="-385763">
              <a:buFont typeface="+mj-lt"/>
              <a:buAutoNum type="arabicPeriod"/>
            </a:pPr>
            <a:r>
              <a:rPr lang="en-US" sz="1800" dirty="0">
                <a:latin typeface="Helvetica" panose="020B0604020202020204" pitchFamily="34" charset="0"/>
                <a:cs typeface="Helvetica" panose="020B0604020202020204" pitchFamily="34" charset="0"/>
              </a:rPr>
              <a:t>Attribute Identification</a:t>
            </a:r>
          </a:p>
          <a:p>
            <a:pPr marL="385763" indent="-385763">
              <a:buFont typeface="+mj-lt"/>
              <a:buAutoNum type="arabicPeriod"/>
            </a:pPr>
            <a:r>
              <a:rPr lang="en-US" sz="1800" dirty="0">
                <a:latin typeface="Helvetica" panose="020B0604020202020204" pitchFamily="34" charset="0"/>
                <a:cs typeface="Helvetica" panose="020B0604020202020204" pitchFamily="34" charset="0"/>
              </a:rPr>
              <a:t>Draw ER diagram</a:t>
            </a:r>
          </a:p>
          <a:p>
            <a:endParaRPr lang="en-US" dirty="0">
              <a:latin typeface="Helvetica" panose="020B0604020202020204" pitchFamily="34" charset="0"/>
              <a:cs typeface="Helvetica" panose="020B0604020202020204" pitchFamily="34" charset="0"/>
            </a:endParaRPr>
          </a:p>
        </p:txBody>
      </p:sp>
      <p:sp>
        <p:nvSpPr>
          <p:cNvPr id="4" name="Slide Number Placeholder 1">
            <a:extLst>
              <a:ext uri="{FF2B5EF4-FFF2-40B4-BE49-F238E27FC236}">
                <a16:creationId xmlns:a16="http://schemas.microsoft.com/office/drawing/2014/main" id="{8ECCBBC9-F583-A031-9F04-EDBCBB12C92D}"/>
              </a:ext>
            </a:extLst>
          </p:cNvPr>
          <p:cNvSpPr>
            <a:spLocks noGrp="1"/>
          </p:cNvSpPr>
          <p:nvPr>
            <p:ph type="sldNum" sz="quarter" idx="12"/>
          </p:nvPr>
        </p:nvSpPr>
        <p:spPr>
          <a:xfrm>
            <a:off x="8531788" y="5648960"/>
            <a:ext cx="548640" cy="396240"/>
          </a:xfrm>
        </p:spPr>
        <p:txBody>
          <a:bodyPr/>
          <a:lstStyle/>
          <a:p>
            <a:fld id="{9FF00B85-E731-41BC-A6EB-B0123EBE7C90}" type="slidenum">
              <a:rPr lang="en-US" smtClean="0"/>
              <a:pPr/>
              <a:t>6</a:t>
            </a:fld>
            <a:endParaRPr lang="en-US"/>
          </a:p>
        </p:txBody>
      </p:sp>
    </p:spTree>
    <p:extLst>
      <p:ext uri="{BB962C8B-B14F-4D97-AF65-F5344CB8AC3E}">
        <p14:creationId xmlns:p14="http://schemas.microsoft.com/office/powerpoint/2010/main" val="3047276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3"/>
          <p:cNvSpPr>
            <a:spLocks noGrp="1" noChangeArrowheads="1"/>
          </p:cNvSpPr>
          <p:nvPr>
            <p:ph type="title"/>
          </p:nvPr>
        </p:nvSpPr>
        <p:spPr>
          <a:xfrm>
            <a:off x="-1752600" y="112340"/>
            <a:ext cx="7656922" cy="595312"/>
          </a:xfrm>
        </p:spPr>
        <p:txBody>
          <a:bodyPr>
            <a:normAutofit/>
          </a:bodyPr>
          <a:lstStyle/>
          <a:p>
            <a:pPr algn="ctr"/>
            <a:r>
              <a:rPr lang="en-US" sz="2400" dirty="0">
                <a:latin typeface="Helvetica" panose="020B0604020202020204" pitchFamily="34" charset="0"/>
                <a:cs typeface="Helvetica" panose="020B0604020202020204" pitchFamily="34" charset="0"/>
              </a:rPr>
              <a:t>Identification of Entities</a:t>
            </a:r>
            <a:endParaRPr lang="en-US" altLang="en-US" sz="2400" dirty="0">
              <a:latin typeface="Helvetica" panose="020B0604020202020204" pitchFamily="34" charset="0"/>
              <a:cs typeface="Helvetica" panose="020B0604020202020204" pitchFamily="34" charset="0"/>
            </a:endParaRPr>
          </a:p>
        </p:txBody>
      </p:sp>
      <p:sp>
        <p:nvSpPr>
          <p:cNvPr id="114690" name="Rectangle 2"/>
          <p:cNvSpPr>
            <a:spLocks noGrp="1" noChangeArrowheads="1"/>
          </p:cNvSpPr>
          <p:nvPr>
            <p:ph idx="1"/>
          </p:nvPr>
        </p:nvSpPr>
        <p:spPr>
          <a:xfrm>
            <a:off x="-27709" y="721507"/>
            <a:ext cx="8462913" cy="3613412"/>
          </a:xfrm>
        </p:spPr>
        <p:txBody>
          <a:bodyPr>
            <a:noAutofit/>
          </a:bodyPr>
          <a:lstStyle/>
          <a:p>
            <a:pPr marL="685800" lvl="1" indent="-342900" algn="just">
              <a:buFont typeface="+mj-lt"/>
              <a:buAutoNum type="arabicPeriod"/>
            </a:pPr>
            <a:r>
              <a:rPr lang="en-US" altLang="en-US" dirty="0">
                <a:latin typeface="Helvetica" panose="020B0604020202020204" pitchFamily="34" charset="0"/>
                <a:cs typeface="Helvetica" panose="020B0604020202020204" pitchFamily="34" charset="0"/>
              </a:rPr>
              <a:t>The company is organized into </a:t>
            </a:r>
            <a:r>
              <a:rPr lang="en-US" altLang="en-US" dirty="0">
                <a:solidFill>
                  <a:srgbClr val="0070C0"/>
                </a:solidFill>
                <a:latin typeface="Helvetica" panose="020B0604020202020204" pitchFamily="34" charset="0"/>
                <a:cs typeface="Helvetica" panose="020B0604020202020204" pitchFamily="34" charset="0"/>
              </a:rPr>
              <a:t>DEPARTMENTs</a:t>
            </a:r>
            <a:r>
              <a:rPr lang="en-US" altLang="en-US" dirty="0">
                <a:latin typeface="Helvetica" panose="020B0604020202020204" pitchFamily="34" charset="0"/>
                <a:cs typeface="Helvetica" panose="020B0604020202020204" pitchFamily="34" charset="0"/>
              </a:rPr>
              <a:t>. </a:t>
            </a:r>
          </a:p>
          <a:p>
            <a:pPr marL="685800" lvl="1" indent="-342900" algn="just">
              <a:buFont typeface="+mj-lt"/>
              <a:buAutoNum type="arabicPeriod"/>
            </a:pPr>
            <a:r>
              <a:rPr lang="en-US" altLang="en-US" dirty="0">
                <a:latin typeface="Helvetica" panose="020B0604020202020204" pitchFamily="34" charset="0"/>
                <a:cs typeface="Helvetica" panose="020B0604020202020204" pitchFamily="34" charset="0"/>
              </a:rPr>
              <a:t>Each department has a name, number and an employee who manages the department. </a:t>
            </a:r>
          </a:p>
          <a:p>
            <a:pPr marL="685800" lvl="1" indent="-342900" algn="just">
              <a:buFont typeface="+mj-lt"/>
              <a:buAutoNum type="arabicPeriod"/>
            </a:pPr>
            <a:r>
              <a:rPr lang="en-US" altLang="en-US" dirty="0">
                <a:latin typeface="Helvetica" panose="020B0604020202020204" pitchFamily="34" charset="0"/>
                <a:cs typeface="Helvetica" panose="020B0604020202020204" pitchFamily="34" charset="0"/>
              </a:rPr>
              <a:t>We keep track of the start date of the department manager. </a:t>
            </a:r>
          </a:p>
          <a:p>
            <a:pPr marL="685800" lvl="1" indent="-342900" algn="just">
              <a:buFont typeface="+mj-lt"/>
              <a:buAutoNum type="arabicPeriod"/>
            </a:pPr>
            <a:r>
              <a:rPr lang="en-US" altLang="en-US" dirty="0">
                <a:latin typeface="Helvetica" panose="020B0604020202020204" pitchFamily="34" charset="0"/>
                <a:cs typeface="Helvetica" panose="020B0604020202020204" pitchFamily="34" charset="0"/>
              </a:rPr>
              <a:t>Each department controls a number of </a:t>
            </a:r>
            <a:r>
              <a:rPr lang="en-US" altLang="en-US" dirty="0">
                <a:solidFill>
                  <a:srgbClr val="0070C0"/>
                </a:solidFill>
                <a:latin typeface="Helvetica" panose="020B0604020202020204" pitchFamily="34" charset="0"/>
                <a:cs typeface="Helvetica" panose="020B0604020202020204" pitchFamily="34" charset="0"/>
              </a:rPr>
              <a:t>PROJECTs</a:t>
            </a:r>
            <a:r>
              <a:rPr lang="en-US" altLang="en-US" dirty="0">
                <a:latin typeface="Helvetica" panose="020B0604020202020204" pitchFamily="34" charset="0"/>
                <a:cs typeface="Helvetica" panose="020B0604020202020204" pitchFamily="34" charset="0"/>
              </a:rPr>
              <a:t>. </a:t>
            </a:r>
          </a:p>
          <a:p>
            <a:pPr marL="685800" lvl="1" indent="-342900" algn="just">
              <a:buFont typeface="+mj-lt"/>
              <a:buAutoNum type="arabicPeriod"/>
            </a:pPr>
            <a:r>
              <a:rPr lang="en-US" altLang="en-US" dirty="0">
                <a:latin typeface="Helvetica" panose="020B0604020202020204" pitchFamily="34" charset="0"/>
                <a:cs typeface="Helvetica" panose="020B0604020202020204" pitchFamily="34" charset="0"/>
              </a:rPr>
              <a:t>Each project has a name, number and is located at a single location.</a:t>
            </a:r>
          </a:p>
          <a:p>
            <a:pPr marL="685800" lvl="1" indent="-342900" algn="just">
              <a:buFont typeface="+mj-lt"/>
              <a:buAutoNum type="arabicPeriod"/>
              <a:defRPr/>
            </a:pPr>
            <a:r>
              <a:rPr lang="en-US" dirty="0">
                <a:latin typeface="Helvetica" panose="020B0604020202020204" pitchFamily="34" charset="0"/>
                <a:cs typeface="Helvetica" panose="020B0604020202020204" pitchFamily="34" charset="0"/>
              </a:rPr>
              <a:t>We store each </a:t>
            </a:r>
            <a:r>
              <a:rPr lang="en-US" dirty="0">
                <a:solidFill>
                  <a:srgbClr val="0070C0"/>
                </a:solidFill>
                <a:latin typeface="Helvetica" panose="020B0604020202020204" pitchFamily="34" charset="0"/>
                <a:cs typeface="Helvetica" panose="020B0604020202020204" pitchFamily="34" charset="0"/>
              </a:rPr>
              <a:t>EMPLOYEE’s</a:t>
            </a:r>
            <a:r>
              <a:rPr lang="en-US" dirty="0">
                <a:latin typeface="Helvetica" panose="020B0604020202020204" pitchFamily="34" charset="0"/>
                <a:cs typeface="Helvetica" panose="020B0604020202020204" pitchFamily="34" charset="0"/>
              </a:rPr>
              <a:t> social security number, address, salary, gender, and birth-date. </a:t>
            </a:r>
          </a:p>
          <a:p>
            <a:pPr marL="685800" lvl="1" indent="-342900" algn="just">
              <a:buFont typeface="+mj-lt"/>
              <a:buAutoNum type="arabicPeriod"/>
              <a:defRPr/>
            </a:pPr>
            <a:r>
              <a:rPr lang="en-US" dirty="0">
                <a:latin typeface="Helvetica" panose="020B0604020202020204" pitchFamily="34" charset="0"/>
                <a:cs typeface="Helvetica" panose="020B0604020202020204" pitchFamily="34" charset="0"/>
              </a:rPr>
              <a:t>Each employee works for one department but may work on several projects. </a:t>
            </a:r>
          </a:p>
          <a:p>
            <a:pPr marL="685800" lvl="1" indent="-342900" algn="just">
              <a:buFont typeface="+mj-lt"/>
              <a:buAutoNum type="arabicPeriod"/>
              <a:defRPr/>
            </a:pPr>
            <a:r>
              <a:rPr lang="en-US" dirty="0">
                <a:latin typeface="Helvetica" panose="020B0604020202020204" pitchFamily="34" charset="0"/>
                <a:cs typeface="Helvetica" panose="020B0604020202020204" pitchFamily="34" charset="0"/>
              </a:rPr>
              <a:t>We keep track of the number of hours per week that an employee currently works on each project.</a:t>
            </a:r>
          </a:p>
          <a:p>
            <a:pPr marL="685800" lvl="1" indent="-342900" algn="just">
              <a:buFont typeface="+mj-lt"/>
              <a:buAutoNum type="arabicPeriod"/>
              <a:defRPr/>
            </a:pPr>
            <a:r>
              <a:rPr lang="en-US" dirty="0">
                <a:latin typeface="Helvetica" panose="020B0604020202020204" pitchFamily="34" charset="0"/>
                <a:cs typeface="Helvetica" panose="020B0604020202020204" pitchFamily="34" charset="0"/>
              </a:rPr>
              <a:t>We keep track of each employee’s direct supervisor.</a:t>
            </a:r>
          </a:p>
          <a:p>
            <a:pPr marL="685800" lvl="1" indent="-342900" algn="just">
              <a:buFont typeface="+mj-lt"/>
              <a:buAutoNum type="arabicPeriod"/>
              <a:defRPr/>
            </a:pPr>
            <a:r>
              <a:rPr lang="en-US" dirty="0">
                <a:latin typeface="Helvetica" panose="020B0604020202020204" pitchFamily="34" charset="0"/>
                <a:cs typeface="Helvetica" panose="020B0604020202020204" pitchFamily="34" charset="0"/>
              </a:rPr>
              <a:t>Each employee may have a number of </a:t>
            </a:r>
            <a:r>
              <a:rPr lang="en-US" dirty="0">
                <a:solidFill>
                  <a:srgbClr val="0070C0"/>
                </a:solidFill>
                <a:latin typeface="Helvetica" panose="020B0604020202020204" pitchFamily="34" charset="0"/>
                <a:cs typeface="Helvetica" panose="020B0604020202020204" pitchFamily="34" charset="0"/>
              </a:rPr>
              <a:t>DEPENDENTs</a:t>
            </a:r>
            <a:r>
              <a:rPr lang="en-US" dirty="0">
                <a:latin typeface="Helvetica" panose="020B0604020202020204" pitchFamily="34" charset="0"/>
                <a:cs typeface="Helvetica" panose="020B0604020202020204" pitchFamily="34" charset="0"/>
              </a:rPr>
              <a:t>. </a:t>
            </a:r>
          </a:p>
          <a:p>
            <a:pPr marL="685800" lvl="1" indent="-342900" algn="just">
              <a:buFont typeface="+mj-lt"/>
              <a:buAutoNum type="arabicPeriod"/>
              <a:defRPr/>
            </a:pPr>
            <a:r>
              <a:rPr lang="en-US" dirty="0">
                <a:latin typeface="Helvetica" panose="020B0604020202020204" pitchFamily="34" charset="0"/>
                <a:cs typeface="Helvetica" panose="020B0604020202020204" pitchFamily="34" charset="0"/>
              </a:rPr>
              <a:t>For each dependent, we keep track of their name, gender, birthdate, and relationship to employee.</a:t>
            </a:r>
          </a:p>
        </p:txBody>
      </p:sp>
      <p:sp>
        <p:nvSpPr>
          <p:cNvPr id="2" name="Slide Number Placeholder 1">
            <a:extLst>
              <a:ext uri="{FF2B5EF4-FFF2-40B4-BE49-F238E27FC236}">
                <a16:creationId xmlns:a16="http://schemas.microsoft.com/office/drawing/2014/main" id="{62B091EC-E3CC-A27E-0237-E631D6630E77}"/>
              </a:ext>
            </a:extLst>
          </p:cNvPr>
          <p:cNvSpPr>
            <a:spLocks noGrp="1"/>
          </p:cNvSpPr>
          <p:nvPr>
            <p:ph type="sldNum" sz="quarter" idx="12"/>
          </p:nvPr>
        </p:nvSpPr>
        <p:spPr>
          <a:xfrm>
            <a:off x="8531788" y="5648960"/>
            <a:ext cx="548640" cy="396240"/>
          </a:xfrm>
        </p:spPr>
        <p:txBody>
          <a:bodyPr/>
          <a:lstStyle/>
          <a:p>
            <a:fld id="{9FF00B85-E731-41BC-A6EB-B0123EBE7C90}" type="slidenum">
              <a:rPr lang="en-US" smtClean="0"/>
              <a:pPr/>
              <a:t>7</a:t>
            </a:fld>
            <a:endParaRPr lang="en-US"/>
          </a:p>
        </p:txBody>
      </p:sp>
    </p:spTree>
    <p:extLst>
      <p:ext uri="{BB962C8B-B14F-4D97-AF65-F5344CB8AC3E}">
        <p14:creationId xmlns:p14="http://schemas.microsoft.com/office/powerpoint/2010/main" val="85165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4690"/>
                                        </p:tgtEl>
                                        <p:attrNameLst>
                                          <p:attrName>style.visibility</p:attrName>
                                        </p:attrNameLst>
                                      </p:cBhvr>
                                      <p:to>
                                        <p:strVal val="visible"/>
                                      </p:to>
                                    </p:set>
                                    <p:animEffect transition="in" filter="fade">
                                      <p:cBhvr>
                                        <p:cTn id="7" dur="500"/>
                                        <p:tgtEl>
                                          <p:spTgt spid="1146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p:cNvSpPr>
            <a:spLocks noGrp="1" noChangeArrowheads="1"/>
          </p:cNvSpPr>
          <p:nvPr>
            <p:ph type="title"/>
          </p:nvPr>
        </p:nvSpPr>
        <p:spPr/>
        <p:txBody>
          <a:bodyPr/>
          <a:lstStyle/>
          <a:p>
            <a:pPr eaLnBrk="1" hangingPunct="1"/>
            <a:r>
              <a:rPr lang="en-US" altLang="en-US" sz="2800" b="1" dirty="0">
                <a:latin typeface="Helvetica" panose="020B0604020202020204" pitchFamily="34" charset="0"/>
                <a:cs typeface="Helvetica" panose="020B0604020202020204" pitchFamily="34" charset="0"/>
              </a:rPr>
              <a:t>Initial Conceptual design for the Company Database</a:t>
            </a:r>
          </a:p>
        </p:txBody>
      </p:sp>
      <p:sp>
        <p:nvSpPr>
          <p:cNvPr id="28676" name="Rectangle 3"/>
          <p:cNvSpPr>
            <a:spLocks noGrp="1" noChangeArrowheads="1"/>
          </p:cNvSpPr>
          <p:nvPr>
            <p:ph type="body" idx="1"/>
          </p:nvPr>
        </p:nvSpPr>
        <p:spPr/>
        <p:txBody>
          <a:bodyPr/>
          <a:lstStyle/>
          <a:p>
            <a:pPr eaLnBrk="1" hangingPunct="1"/>
            <a:r>
              <a:rPr lang="en-US" altLang="en-US" sz="2000" dirty="0">
                <a:latin typeface="Helvetica" panose="020B0604020202020204" pitchFamily="34" charset="0"/>
                <a:cs typeface="Helvetica" panose="020B0604020202020204" pitchFamily="34" charset="0"/>
              </a:rPr>
              <a:t>From the requirements of the company DB we can identify the following entities:</a:t>
            </a:r>
          </a:p>
          <a:p>
            <a:pPr lvl="1" eaLnBrk="1" hangingPunct="1"/>
            <a:r>
              <a:rPr lang="en-US" altLang="en-US" dirty="0">
                <a:latin typeface="Helvetica" panose="020B0604020202020204" pitchFamily="34" charset="0"/>
                <a:cs typeface="Helvetica" panose="020B0604020202020204" pitchFamily="34" charset="0"/>
              </a:rPr>
              <a:t>DEPARTMENT</a:t>
            </a:r>
          </a:p>
          <a:p>
            <a:pPr lvl="1" eaLnBrk="1" hangingPunct="1"/>
            <a:r>
              <a:rPr lang="en-US" altLang="en-US" dirty="0">
                <a:latin typeface="Helvetica" panose="020B0604020202020204" pitchFamily="34" charset="0"/>
                <a:cs typeface="Helvetica" panose="020B0604020202020204" pitchFamily="34" charset="0"/>
              </a:rPr>
              <a:t>PROJECT</a:t>
            </a:r>
          </a:p>
          <a:p>
            <a:pPr lvl="1" eaLnBrk="1" hangingPunct="1"/>
            <a:r>
              <a:rPr lang="en-US" altLang="en-US" dirty="0">
                <a:latin typeface="Helvetica" panose="020B0604020202020204" pitchFamily="34" charset="0"/>
                <a:cs typeface="Helvetica" panose="020B0604020202020204" pitchFamily="34" charset="0"/>
              </a:rPr>
              <a:t>EMPLOYEE</a:t>
            </a:r>
          </a:p>
          <a:p>
            <a:pPr lvl="1" eaLnBrk="1" hangingPunct="1"/>
            <a:r>
              <a:rPr lang="en-US" altLang="en-US" dirty="0">
                <a:latin typeface="Helvetica" panose="020B0604020202020204" pitchFamily="34" charset="0"/>
                <a:cs typeface="Helvetica" panose="020B0604020202020204" pitchFamily="34" charset="0"/>
              </a:rPr>
              <a:t>DEPENDENT</a:t>
            </a:r>
          </a:p>
          <a:p>
            <a:pPr eaLnBrk="1" hangingPunct="1"/>
            <a:r>
              <a:rPr lang="en-US" altLang="en-US" sz="2000" dirty="0">
                <a:latin typeface="Helvetica" panose="020B0604020202020204" pitchFamily="34" charset="0"/>
                <a:cs typeface="Helvetica" panose="020B0604020202020204" pitchFamily="34" charset="0"/>
              </a:rPr>
              <a:t>In the next few slides, we will show how the above four entities together with their attributes are represented using ER diagram.</a:t>
            </a:r>
          </a:p>
          <a:p>
            <a:pPr lvl="1" eaLnBrk="1" hangingPunct="1"/>
            <a:endParaRPr lang="en-US" altLang="en-US" sz="1350" dirty="0">
              <a:latin typeface="Helvetica" panose="020B0604020202020204" pitchFamily="34" charset="0"/>
              <a:cs typeface="Helvetica" panose="020B0604020202020204" pitchFamily="34" charset="0"/>
            </a:endParaRPr>
          </a:p>
        </p:txBody>
      </p:sp>
      <p:sp>
        <p:nvSpPr>
          <p:cNvPr id="2" name="Slide Number Placeholder 1">
            <a:extLst>
              <a:ext uri="{FF2B5EF4-FFF2-40B4-BE49-F238E27FC236}">
                <a16:creationId xmlns:a16="http://schemas.microsoft.com/office/drawing/2014/main" id="{D3713FDD-98C8-576A-FCC2-E0E7B6D14C1B}"/>
              </a:ext>
            </a:extLst>
          </p:cNvPr>
          <p:cNvSpPr>
            <a:spLocks noGrp="1"/>
          </p:cNvSpPr>
          <p:nvPr>
            <p:ph type="sldNum" sz="quarter" idx="12"/>
          </p:nvPr>
        </p:nvSpPr>
        <p:spPr>
          <a:xfrm>
            <a:off x="8531788" y="5648960"/>
            <a:ext cx="548640" cy="396240"/>
          </a:xfrm>
        </p:spPr>
        <p:txBody>
          <a:bodyPr/>
          <a:lstStyle/>
          <a:p>
            <a:fld id="{9FF00B85-E731-41BC-A6EB-B0123EBE7C90}" type="slidenum">
              <a:rPr lang="en-US" smtClean="0"/>
              <a:pPr/>
              <a:t>8</a:t>
            </a:fld>
            <a:endParaRPr lang="en-US"/>
          </a:p>
        </p:txBody>
      </p:sp>
    </p:spTree>
    <p:extLst>
      <p:ext uri="{BB962C8B-B14F-4D97-AF65-F5344CB8AC3E}">
        <p14:creationId xmlns:p14="http://schemas.microsoft.com/office/powerpoint/2010/main" val="722509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a:xfrm>
            <a:off x="-22412" y="256709"/>
            <a:ext cx="7620000" cy="1143000"/>
          </a:xfrm>
        </p:spPr>
        <p:txBody>
          <a:bodyPr>
            <a:normAutofit/>
          </a:bodyPr>
          <a:lstStyle/>
          <a:p>
            <a:pPr algn="ctr" eaLnBrk="1" hangingPunct="1"/>
            <a:r>
              <a:rPr lang="en-US" altLang="en-US" sz="2800" b="1" dirty="0">
                <a:latin typeface="Helvetica" panose="020B0604020202020204" pitchFamily="34" charset="0"/>
                <a:cs typeface="Helvetica" panose="020B0604020202020204" pitchFamily="34" charset="0"/>
              </a:rPr>
              <a:t>DEPARTMENT Entity Representation</a:t>
            </a:r>
          </a:p>
        </p:txBody>
      </p:sp>
      <p:sp>
        <p:nvSpPr>
          <p:cNvPr id="29700" name="Rectangle 3"/>
          <p:cNvSpPr>
            <a:spLocks noGrp="1" noChangeArrowheads="1"/>
          </p:cNvSpPr>
          <p:nvPr>
            <p:ph type="body" idx="1"/>
          </p:nvPr>
        </p:nvSpPr>
        <p:spPr>
          <a:xfrm>
            <a:off x="628649" y="1399709"/>
            <a:ext cx="7886700" cy="3263504"/>
          </a:xfrm>
        </p:spPr>
        <p:txBody>
          <a:bodyPr/>
          <a:lstStyle/>
          <a:p>
            <a:pPr eaLnBrk="1" hangingPunct="1"/>
            <a:r>
              <a:rPr lang="en-US" altLang="en-US" sz="2000" dirty="0">
                <a:latin typeface="Helvetica" panose="020B0604020202020204" pitchFamily="34" charset="0"/>
                <a:cs typeface="Helvetica" panose="020B0604020202020204" pitchFamily="34" charset="0"/>
              </a:rPr>
              <a:t>An entity type </a:t>
            </a:r>
            <a:r>
              <a:rPr lang="en-US" altLang="en-US" sz="2000" dirty="0">
                <a:solidFill>
                  <a:schemeClr val="hlink"/>
                </a:solidFill>
                <a:latin typeface="Helvetica" panose="020B0604020202020204" pitchFamily="34" charset="0"/>
                <a:cs typeface="Helvetica" panose="020B0604020202020204" pitchFamily="34" charset="0"/>
              </a:rPr>
              <a:t>DEPARTMENT</a:t>
            </a:r>
            <a:r>
              <a:rPr lang="en-US" altLang="en-US" sz="2000" dirty="0">
                <a:latin typeface="Helvetica" panose="020B0604020202020204" pitchFamily="34" charset="0"/>
                <a:cs typeface="Helvetica" panose="020B0604020202020204" pitchFamily="34" charset="0"/>
              </a:rPr>
              <a:t> has attributes: </a:t>
            </a:r>
          </a:p>
          <a:p>
            <a:pPr lvl="1" eaLnBrk="1" hangingPunct="1"/>
            <a:r>
              <a:rPr lang="en-US" altLang="en-US" dirty="0">
                <a:latin typeface="Helvetica" panose="020B0604020202020204" pitchFamily="34" charset="0"/>
                <a:cs typeface="Helvetica" panose="020B0604020202020204" pitchFamily="34" charset="0"/>
              </a:rPr>
              <a:t>Name (key identifier)</a:t>
            </a:r>
          </a:p>
          <a:p>
            <a:pPr lvl="1" eaLnBrk="1" hangingPunct="1"/>
            <a:r>
              <a:rPr lang="en-US" altLang="en-US" dirty="0" err="1">
                <a:latin typeface="Helvetica" panose="020B0604020202020204" pitchFamily="34" charset="0"/>
                <a:cs typeface="Helvetica" panose="020B0604020202020204" pitchFamily="34" charset="0"/>
              </a:rPr>
              <a:t>DNumber</a:t>
            </a:r>
            <a:r>
              <a:rPr lang="en-US" altLang="en-US" dirty="0">
                <a:latin typeface="Helvetica" panose="020B0604020202020204" pitchFamily="34" charset="0"/>
                <a:cs typeface="Helvetica" panose="020B0604020202020204" pitchFamily="34" charset="0"/>
              </a:rPr>
              <a:t> (key identifier)</a:t>
            </a:r>
          </a:p>
          <a:p>
            <a:pPr lvl="1" eaLnBrk="1" hangingPunct="1"/>
            <a:r>
              <a:rPr lang="en-US" altLang="en-US" dirty="0">
                <a:latin typeface="Helvetica" panose="020B0604020202020204" pitchFamily="34" charset="0"/>
                <a:cs typeface="Helvetica" panose="020B0604020202020204" pitchFamily="34" charset="0"/>
              </a:rPr>
              <a:t>Locations </a:t>
            </a:r>
          </a:p>
          <a:p>
            <a:pPr lvl="1" eaLnBrk="1" hangingPunct="1"/>
            <a:r>
              <a:rPr lang="en-US" altLang="en-US" dirty="0" err="1">
                <a:latin typeface="Helvetica" panose="020B0604020202020204" pitchFamily="34" charset="0"/>
                <a:cs typeface="Helvetica" panose="020B0604020202020204" pitchFamily="34" charset="0"/>
              </a:rPr>
              <a:t>ManagerID</a:t>
            </a:r>
            <a:r>
              <a:rPr lang="en-US" altLang="en-US" dirty="0">
                <a:latin typeface="Helvetica" panose="020B0604020202020204" pitchFamily="34" charset="0"/>
                <a:cs typeface="Helvetica" panose="020B0604020202020204" pitchFamily="34" charset="0"/>
              </a:rPr>
              <a:t> and </a:t>
            </a:r>
          </a:p>
          <a:p>
            <a:pPr lvl="1" eaLnBrk="1" hangingPunct="1"/>
            <a:r>
              <a:rPr lang="en-US" altLang="en-US" dirty="0" err="1">
                <a:latin typeface="Helvetica" panose="020B0604020202020204" pitchFamily="34" charset="0"/>
                <a:cs typeface="Helvetica" panose="020B0604020202020204" pitchFamily="34" charset="0"/>
              </a:rPr>
              <a:t>ManagerStartDate</a:t>
            </a:r>
            <a:r>
              <a:rPr lang="en-US" altLang="en-US" dirty="0">
                <a:latin typeface="Helvetica" panose="020B0604020202020204" pitchFamily="34" charset="0"/>
                <a:cs typeface="Helvetica" panose="020B0604020202020204" pitchFamily="34" charset="0"/>
              </a:rPr>
              <a:t>. </a:t>
            </a:r>
          </a:p>
          <a:p>
            <a:pPr eaLnBrk="1" hangingPunct="1">
              <a:buFont typeface="Wingdings" panose="05000000000000000000" pitchFamily="2" charset="2"/>
              <a:buNone/>
            </a:pPr>
            <a:endParaRPr lang="en-US" altLang="en-US" sz="1350" dirty="0">
              <a:latin typeface="Helvetica" panose="020B0604020202020204" pitchFamily="34" charset="0"/>
              <a:cs typeface="Helvetica" panose="020B0604020202020204" pitchFamily="34" charset="0"/>
            </a:endParaRPr>
          </a:p>
        </p:txBody>
      </p:sp>
      <p:pic>
        <p:nvPicPr>
          <p:cNvPr id="2" name="Picture 1"/>
          <p:cNvPicPr>
            <a:picLocks noChangeAspect="1"/>
          </p:cNvPicPr>
          <p:nvPr/>
        </p:nvPicPr>
        <p:blipFill>
          <a:blip r:embed="rId2"/>
          <a:stretch>
            <a:fillRect/>
          </a:stretch>
        </p:blipFill>
        <p:spPr>
          <a:xfrm>
            <a:off x="1304845" y="3790141"/>
            <a:ext cx="6534309" cy="1746143"/>
          </a:xfrm>
          <a:prstGeom prst="rect">
            <a:avLst/>
          </a:prstGeom>
        </p:spPr>
      </p:pic>
      <p:sp>
        <p:nvSpPr>
          <p:cNvPr id="3" name="Slide Number Placeholder 1">
            <a:extLst>
              <a:ext uri="{FF2B5EF4-FFF2-40B4-BE49-F238E27FC236}">
                <a16:creationId xmlns:a16="http://schemas.microsoft.com/office/drawing/2014/main" id="{3E144A14-37D4-CFA2-9A36-8CFFE684697F}"/>
              </a:ext>
            </a:extLst>
          </p:cNvPr>
          <p:cNvSpPr>
            <a:spLocks noGrp="1"/>
          </p:cNvSpPr>
          <p:nvPr>
            <p:ph type="sldNum" sz="quarter" idx="12"/>
          </p:nvPr>
        </p:nvSpPr>
        <p:spPr>
          <a:xfrm>
            <a:off x="8531788" y="5648960"/>
            <a:ext cx="548640" cy="396240"/>
          </a:xfrm>
        </p:spPr>
        <p:txBody>
          <a:bodyPr/>
          <a:lstStyle/>
          <a:p>
            <a:fld id="{9FF00B85-E731-41BC-A6EB-B0123EBE7C90}" type="slidenum">
              <a:rPr lang="en-US" smtClean="0"/>
              <a:pPr/>
              <a:t>9</a:t>
            </a:fld>
            <a:endParaRPr lang="en-US"/>
          </a:p>
        </p:txBody>
      </p:sp>
    </p:spTree>
    <p:extLst>
      <p:ext uri="{BB962C8B-B14F-4D97-AF65-F5344CB8AC3E}">
        <p14:creationId xmlns:p14="http://schemas.microsoft.com/office/powerpoint/2010/main" val="41271883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9984BD2BE6EA40AB84C585455996A6" ma:contentTypeVersion="4" ma:contentTypeDescription="Create a new document." ma:contentTypeScope="" ma:versionID="cd1cf21a6ddf059d9599a86991566e46">
  <xsd:schema xmlns:xsd="http://www.w3.org/2001/XMLSchema" xmlns:xs="http://www.w3.org/2001/XMLSchema" xmlns:p="http://schemas.microsoft.com/office/2006/metadata/properties" xmlns:ns2="86d35349-1c00-4cee-96c9-6ee86a8b6c28" targetNamespace="http://schemas.microsoft.com/office/2006/metadata/properties" ma:root="true" ma:fieldsID="34ab6d3aeddf1520e00c588a4e03b90a" ns2:_="">
    <xsd:import namespace="86d35349-1c00-4cee-96c9-6ee86a8b6c28"/>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6d35349-1c00-4cee-96c9-6ee86a8b6c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E823325-EF97-49D6-AD25-2EE747DC07CB}"/>
</file>

<file path=customXml/itemProps2.xml><?xml version="1.0" encoding="utf-8"?>
<ds:datastoreItem xmlns:ds="http://schemas.openxmlformats.org/officeDocument/2006/customXml" ds:itemID="{77F18B45-2540-4102-AA05-B1D1E689E1B5}"/>
</file>

<file path=customXml/itemProps3.xml><?xml version="1.0" encoding="utf-8"?>
<ds:datastoreItem xmlns:ds="http://schemas.openxmlformats.org/officeDocument/2006/customXml" ds:itemID="{6841E639-AA97-4C71-A7EA-266958772D94}"/>
</file>

<file path=docProps/app.xml><?xml version="1.0" encoding="utf-8"?>
<Properties xmlns="http://schemas.openxmlformats.org/officeDocument/2006/extended-properties" xmlns:vt="http://schemas.openxmlformats.org/officeDocument/2006/docPropsVTypes">
  <Template>Adjacency</Template>
  <TotalTime>20201</TotalTime>
  <Words>1975</Words>
  <Application>Microsoft Macintosh PowerPoint</Application>
  <PresentationFormat>On-screen Show (4:3)</PresentationFormat>
  <Paragraphs>338</Paragraphs>
  <Slides>36</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Cambria</vt:lpstr>
      <vt:lpstr>He</vt:lpstr>
      <vt:lpstr>Helvetica</vt:lpstr>
      <vt:lpstr>Times New Roman</vt:lpstr>
      <vt:lpstr>Wingdings</vt:lpstr>
      <vt:lpstr>Adjacency</vt:lpstr>
      <vt:lpstr>                             Database Management System (CS232)  BS(SE,CySec) gg </vt:lpstr>
      <vt:lpstr>Relationships</vt:lpstr>
      <vt:lpstr>Mandatory vs. Optional Cardinality Crow’s foot Notation</vt:lpstr>
      <vt:lpstr>Important Note</vt:lpstr>
      <vt:lpstr>Example#1  Requirements of the Company</vt:lpstr>
      <vt:lpstr>Steps to Create an ER Diagram</vt:lpstr>
      <vt:lpstr>Identification of Entities</vt:lpstr>
      <vt:lpstr>Initial Conceptual design for the Company Database</vt:lpstr>
      <vt:lpstr>DEPARTMENT Entity Representation</vt:lpstr>
      <vt:lpstr>PROJECT Entity Representation</vt:lpstr>
      <vt:lpstr>EMPLOYEE Entity Representation</vt:lpstr>
      <vt:lpstr>DEPENDENT Entity Representation</vt:lpstr>
      <vt:lpstr>PowerPoint Presentation</vt:lpstr>
      <vt:lpstr>Department &amp; Employee</vt:lpstr>
      <vt:lpstr>Basic Examples</vt:lpstr>
      <vt:lpstr>ER diagram for the company database</vt:lpstr>
      <vt:lpstr>Example #2: Requirements of LMS</vt:lpstr>
      <vt:lpstr>Relational Database Models</vt:lpstr>
      <vt:lpstr>Relational Database Models</vt:lpstr>
      <vt:lpstr>Relational Database Models</vt:lpstr>
      <vt:lpstr>Relational Database Models</vt:lpstr>
      <vt:lpstr>Relational Database Models</vt:lpstr>
      <vt:lpstr>Relational Database Models</vt:lpstr>
      <vt:lpstr>Relational Database Models</vt:lpstr>
      <vt:lpstr>Relational Database Models</vt:lpstr>
      <vt:lpstr>Relational Database Models</vt:lpstr>
      <vt:lpstr>Relational Database Models</vt:lpstr>
      <vt:lpstr>Relational Database Models</vt:lpstr>
      <vt:lpstr>Relational Database Models</vt:lpstr>
      <vt:lpstr>Relational Database Models</vt:lpstr>
      <vt:lpstr>Relational Database Models</vt:lpstr>
      <vt:lpstr>Relational Database Models</vt:lpstr>
      <vt:lpstr>Relational Database Models</vt:lpstr>
      <vt:lpstr>Relational Database Models</vt:lpstr>
      <vt:lpstr>Relational Database Models</vt:lpstr>
      <vt:lpstr>Any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Quality Engineering BSSE-VI</dc:title>
  <dc:creator>Administrator</dc:creator>
  <cp:lastModifiedBy>Said Nabi Lecturer FCSE</cp:lastModifiedBy>
  <cp:revision>924</cp:revision>
  <cp:lastPrinted>2025-01-27T06:34:27Z</cp:lastPrinted>
  <dcterms:created xsi:type="dcterms:W3CDTF">2006-08-16T00:00:00Z</dcterms:created>
  <dcterms:modified xsi:type="dcterms:W3CDTF">2025-02-20T09:28:27Z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0x0101008A9984BD2BE6EA40AB84C585455996A6</vt:lpwstr>
  </property>
</Properties>
</file>